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5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6" r:id="rId11"/>
    <p:sldId id="277" r:id="rId12"/>
    <p:sldId id="279" r:id="rId13"/>
    <p:sldId id="281" r:id="rId14"/>
    <p:sldId id="278" r:id="rId15"/>
    <p:sldId id="280" r:id="rId16"/>
    <p:sldId id="282" r:id="rId17"/>
    <p:sldId id="283" r:id="rId18"/>
    <p:sldId id="256" r:id="rId19"/>
    <p:sldId id="264" r:id="rId20"/>
    <p:sldId id="263" r:id="rId21"/>
    <p:sldId id="257" r:id="rId22"/>
    <p:sldId id="258" r:id="rId23"/>
    <p:sldId id="260" r:id="rId24"/>
    <p:sldId id="259" r:id="rId25"/>
    <p:sldId id="261" r:id="rId26"/>
    <p:sldId id="265" r:id="rId27"/>
    <p:sldId id="266" r:id="rId28"/>
    <p:sldId id="284" r:id="rId29"/>
    <p:sldId id="286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-240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533B3-9967-1840-8BA4-357EDE52FFC0}" type="datetimeFigureOut">
              <a:rPr lang="en-US" smtClean="0"/>
              <a:t>3/25/16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0030-8107-0B4F-9251-7F75A92A8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92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533B3-9967-1840-8BA4-357EDE52FFC0}" type="datetimeFigureOut">
              <a:rPr lang="en-US" smtClean="0"/>
              <a:t>3/25/16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0030-8107-0B4F-9251-7F75A92A8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590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533B3-9967-1840-8BA4-357EDE52FFC0}" type="datetimeFigureOut">
              <a:rPr lang="en-US" smtClean="0"/>
              <a:t>3/25/16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0030-8107-0B4F-9251-7F75A92A8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739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533B3-9967-1840-8BA4-357EDE52FFC0}" type="datetimeFigureOut">
              <a:rPr lang="en-US" smtClean="0"/>
              <a:t>3/25/16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0030-8107-0B4F-9251-7F75A92A8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866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533B3-9967-1840-8BA4-357EDE52FFC0}" type="datetimeFigureOut">
              <a:rPr lang="en-US" smtClean="0"/>
              <a:t>3/25/16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0030-8107-0B4F-9251-7F75A92A8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839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533B3-9967-1840-8BA4-357EDE52FFC0}" type="datetimeFigureOut">
              <a:rPr lang="en-US" smtClean="0"/>
              <a:t>3/25/16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0030-8107-0B4F-9251-7F75A92A8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017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533B3-9967-1840-8BA4-357EDE52FFC0}" type="datetimeFigureOut">
              <a:rPr lang="en-US" smtClean="0"/>
              <a:t>3/25/16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0030-8107-0B4F-9251-7F75A92A8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656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533B3-9967-1840-8BA4-357EDE52FFC0}" type="datetimeFigureOut">
              <a:rPr lang="en-US" smtClean="0"/>
              <a:t>3/25/16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0030-8107-0B4F-9251-7F75A92A8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533B3-9967-1840-8BA4-357EDE52FFC0}" type="datetimeFigureOut">
              <a:rPr lang="en-US" smtClean="0"/>
              <a:t>3/25/16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0030-8107-0B4F-9251-7F75A92A8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01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533B3-9967-1840-8BA4-357EDE52FFC0}" type="datetimeFigureOut">
              <a:rPr lang="en-US" smtClean="0"/>
              <a:t>3/25/16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0030-8107-0B4F-9251-7F75A92A8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3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533B3-9967-1840-8BA4-357EDE52FFC0}" type="datetimeFigureOut">
              <a:rPr lang="en-US" smtClean="0"/>
              <a:t>3/25/16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70030-8107-0B4F-9251-7F75A92A8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2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533B3-9967-1840-8BA4-357EDE52FFC0}" type="datetimeFigureOut">
              <a:rPr lang="en-US" smtClean="0"/>
              <a:t>3/25/16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70030-8107-0B4F-9251-7F75A92A8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562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1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1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1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1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26190" y="1292399"/>
            <a:ext cx="6543486" cy="1348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200" b="1" dirty="0" smtClean="0">
                <a:ln w="1905"/>
                <a:solidFill>
                  <a:schemeClr val="accent4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Q|R – Quantum Refinement: progress update Jan 15-Mar 24, 2016</a:t>
            </a:r>
            <a:endParaRPr lang="en-US" sz="3200" b="1" dirty="0">
              <a:ln w="1905"/>
              <a:solidFill>
                <a:schemeClr val="accent4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226319"/>
            <a:ext cx="914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Pavel Afonine</a:t>
            </a:r>
          </a:p>
          <a:p>
            <a:pPr algn="ctr"/>
            <a:r>
              <a:rPr lang="en-U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Mark Waller</a:t>
            </a:r>
          </a:p>
          <a:p>
            <a:pPr algn="ctr"/>
            <a:r>
              <a:rPr lang="en-US" sz="2800" b="1" dirty="0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Min </a:t>
            </a:r>
            <a:r>
              <a:rPr lang="en-US" sz="2800" b="1" dirty="0" err="1" smtClean="0">
                <a:ln w="1905"/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Zheng</a:t>
            </a:r>
            <a:endParaRPr lang="en-US" sz="2800" b="1" dirty="0" smtClean="0">
              <a:ln w="1905"/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69385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n w="1905"/>
                <a:solidFill>
                  <a:srgbClr val="40404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March 25</a:t>
            </a:r>
            <a:r>
              <a:rPr lang="en-US" sz="1400" b="1" baseline="30000" dirty="0" smtClean="0">
                <a:ln w="1905"/>
                <a:solidFill>
                  <a:srgbClr val="40404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th</a:t>
            </a:r>
            <a:r>
              <a:rPr lang="en-US" sz="1400" b="1" dirty="0" smtClean="0">
                <a:ln w="1905"/>
                <a:solidFill>
                  <a:srgbClr val="40404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, 2016 </a:t>
            </a:r>
          </a:p>
          <a:p>
            <a:pPr algn="ctr"/>
            <a:r>
              <a:rPr lang="en-US" sz="1400" b="1" i="1" dirty="0" smtClean="0">
                <a:ln w="1905"/>
                <a:solidFill>
                  <a:srgbClr val="40404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ICQMS</a:t>
            </a:r>
            <a:r>
              <a:rPr lang="en-US" sz="1400" b="1" dirty="0" smtClean="0">
                <a:ln w="1905"/>
                <a:solidFill>
                  <a:srgbClr val="40404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, Shanghai University, PR China</a:t>
            </a:r>
            <a:endParaRPr lang="en-US" sz="1400" b="1" dirty="0">
              <a:ln w="1905"/>
              <a:solidFill>
                <a:srgbClr val="40404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581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7437" y="-93010"/>
            <a:ext cx="9088658" cy="646331"/>
            <a:chOff x="55342" y="2815290"/>
            <a:chExt cx="9088658" cy="646331"/>
          </a:xfrm>
        </p:grpSpPr>
        <p:sp>
          <p:nvSpPr>
            <p:cNvPr id="7" name="Rectangle 6"/>
            <p:cNvSpPr/>
            <p:nvPr/>
          </p:nvSpPr>
          <p:spPr>
            <a:xfrm>
              <a:off x="55342" y="2904190"/>
              <a:ext cx="9088658" cy="552068"/>
            </a:xfrm>
            <a:prstGeom prst="rect">
              <a:avLst/>
            </a:prstGeom>
            <a:gradFill flip="none" rotWithShape="1">
              <a:gsLst>
                <a:gs pos="11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44880" y="2815290"/>
              <a:ext cx="8199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9063"/>
              <a:r>
                <a:rPr lang="en-US" sz="3600" b="1" i="1" dirty="0" err="1" smtClean="0">
                  <a:ln w="1905"/>
                  <a:solidFill>
                    <a:srgbClr val="254061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cs typeface="Wawati SC Regular"/>
                </a:rPr>
                <a:t>Phenix</a:t>
              </a:r>
              <a:r>
                <a:rPr lang="en-US" sz="3600" b="1" dirty="0" smtClean="0">
                  <a:ln w="1905"/>
                  <a:solidFill>
                    <a:srgbClr val="254061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cs typeface="Wawati SC Regular"/>
                </a:rPr>
                <a:t> – quick facts</a:t>
              </a:r>
              <a:endParaRPr lang="en-US" sz="36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Wawati SC Regular"/>
              </a:endParaRPr>
            </a:p>
          </p:txBody>
        </p:sp>
      </p:grpSp>
      <p:pic>
        <p:nvPicPr>
          <p:cNvPr id="2" name="Picture 1" descr="phenix-locations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0668"/>
            <a:ext cx="9144000" cy="47173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9558" y="779216"/>
            <a:ext cx="44697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 err="1">
                <a:ln w="1905"/>
                <a:solidFill>
                  <a:schemeClr val="tx2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Phenix</a:t>
            </a:r>
            <a:r>
              <a:rPr lang="en-US" sz="2400" b="1" dirty="0">
                <a:ln w="1905"/>
                <a:solidFill>
                  <a:schemeClr val="tx2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publications:	</a:t>
            </a:r>
            <a:r>
              <a:rPr lang="en-US" sz="2400" b="1" dirty="0" smtClean="0">
                <a:ln w="1905"/>
                <a:solidFill>
                  <a:schemeClr val="tx2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		157</a:t>
            </a:r>
            <a:endParaRPr lang="en-US" sz="2400" b="1" dirty="0">
              <a:ln w="1905"/>
              <a:solidFill>
                <a:schemeClr val="tx2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r>
              <a:rPr lang="en-US" sz="2400" b="1" dirty="0">
                <a:ln w="1905"/>
                <a:solidFill>
                  <a:schemeClr val="tx2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Publications citing </a:t>
            </a:r>
            <a:r>
              <a:rPr lang="en-US" sz="2400" b="1" i="1" dirty="0" err="1" smtClean="0">
                <a:ln w="1905"/>
                <a:solidFill>
                  <a:schemeClr val="tx2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Phenix</a:t>
            </a:r>
            <a:r>
              <a:rPr lang="en-US" sz="2400" b="1" dirty="0" smtClean="0">
                <a:ln w="1905"/>
                <a:solidFill>
                  <a:schemeClr val="tx2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	7263</a:t>
            </a:r>
            <a:endParaRPr lang="en-US" sz="2400" b="1" dirty="0">
              <a:ln w="1905"/>
              <a:solidFill>
                <a:schemeClr val="tx2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39538" y="748697"/>
            <a:ext cx="44044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n w="1905"/>
                <a:solidFill>
                  <a:schemeClr val="tx2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Registered </a:t>
            </a:r>
            <a:r>
              <a:rPr lang="en-US" sz="2400" b="1" dirty="0">
                <a:ln w="1905"/>
                <a:solidFill>
                  <a:schemeClr val="tx2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Users:	</a:t>
            </a:r>
            <a:r>
              <a:rPr lang="en-US" sz="2400" b="1" dirty="0" smtClean="0">
                <a:ln w="1905"/>
                <a:solidFill>
                  <a:schemeClr val="tx2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	20008</a:t>
            </a:r>
            <a:endParaRPr lang="en-US" sz="2400" b="1" dirty="0">
              <a:ln w="1905"/>
              <a:solidFill>
                <a:schemeClr val="tx2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r>
              <a:rPr lang="en-US" sz="2400" b="1" dirty="0">
                <a:ln w="1905"/>
                <a:solidFill>
                  <a:schemeClr val="tx2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Registered Locations:	</a:t>
            </a:r>
            <a:r>
              <a:rPr lang="en-US" sz="2400" b="1" dirty="0" smtClean="0">
                <a:ln w="1905"/>
                <a:solidFill>
                  <a:schemeClr val="tx2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2142</a:t>
            </a:r>
            <a:endParaRPr lang="en-US" sz="2400" b="1" dirty="0">
              <a:ln w="1905"/>
              <a:solidFill>
                <a:schemeClr val="tx2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30735" y="1610213"/>
            <a:ext cx="37051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n w="1905"/>
                <a:solidFill>
                  <a:schemeClr val="tx2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Registered </a:t>
            </a:r>
            <a:r>
              <a:rPr lang="en-US" sz="2400" b="1" dirty="0">
                <a:ln w="1905"/>
                <a:solidFill>
                  <a:schemeClr val="tx2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Locations:	2142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78618" y="6387933"/>
            <a:ext cx="3150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err="1" smtClean="0"/>
              <a:t>www.phenix-online.org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850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7437" y="-93010"/>
            <a:ext cx="9088658" cy="646331"/>
            <a:chOff x="55342" y="2815290"/>
            <a:chExt cx="9088658" cy="646331"/>
          </a:xfrm>
        </p:grpSpPr>
        <p:sp>
          <p:nvSpPr>
            <p:cNvPr id="7" name="Rectangle 6"/>
            <p:cNvSpPr/>
            <p:nvPr/>
          </p:nvSpPr>
          <p:spPr>
            <a:xfrm>
              <a:off x="55342" y="2904190"/>
              <a:ext cx="9088658" cy="552068"/>
            </a:xfrm>
            <a:prstGeom prst="rect">
              <a:avLst/>
            </a:prstGeom>
            <a:gradFill flip="none" rotWithShape="1">
              <a:gsLst>
                <a:gs pos="11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44880" y="2815290"/>
              <a:ext cx="8199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9063"/>
              <a:r>
                <a:rPr lang="en-US" sz="3600" b="1" dirty="0" smtClean="0">
                  <a:ln w="1905"/>
                  <a:solidFill>
                    <a:srgbClr val="254061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cs typeface="Wawati SC Regular"/>
                </a:rPr>
                <a:t>Mixing all together</a:t>
              </a:r>
              <a:endParaRPr lang="en-US" sz="36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Wawati SC Regular"/>
              </a:endParaRPr>
            </a:p>
          </p:txBody>
        </p:sp>
      </p:grpSp>
      <p:graphicFrame>
        <p:nvGraphicFramePr>
          <p:cNvPr id="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5126159"/>
              </p:ext>
            </p:extLst>
          </p:nvPr>
        </p:nvGraphicFramePr>
        <p:xfrm>
          <a:off x="446007" y="1541965"/>
          <a:ext cx="8240412" cy="784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3" name="Equation" r:id="rId3" imgW="2273300" imgH="215900" progId="Equation.3">
                  <p:embed/>
                </p:oleObj>
              </mc:Choice>
              <mc:Fallback>
                <p:oleObj name="Equation" r:id="rId3" imgW="22733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007" y="1541965"/>
                        <a:ext cx="8240412" cy="78458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367956" y="1554986"/>
            <a:ext cx="8330333" cy="747822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67956" y="2472596"/>
            <a:ext cx="4902122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i="1" dirty="0" err="1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Phenix</a:t>
            </a:r>
            <a:r>
              <a:rPr lang="en-US" sz="28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software suite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077207" y="2472596"/>
            <a:ext cx="2621082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QM resources</a:t>
            </a:r>
            <a:endParaRPr lang="en-US" sz="2800" b="1" dirty="0">
              <a:ln w="1905"/>
              <a:solidFill>
                <a:schemeClr val="accent1">
                  <a:lumMod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67955" y="3016248"/>
            <a:ext cx="8318463" cy="120032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28600" lvl="1" algn="ctr"/>
            <a:r>
              <a:rPr lang="en-US" sz="2400" b="1" dirty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Theoretical chemistry (ICQMS)</a:t>
            </a:r>
          </a:p>
          <a:p>
            <a:pPr marL="228600" lvl="1" algn="ctr"/>
            <a:r>
              <a:rPr lang="en-US" sz="2400" b="1" dirty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Professional software development (</a:t>
            </a:r>
            <a:r>
              <a:rPr lang="en-US" sz="2400" b="1" i="1" dirty="0" err="1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Phenix</a:t>
            </a:r>
            <a:r>
              <a:rPr lang="en-US" sz="2400" b="1" dirty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)</a:t>
            </a:r>
          </a:p>
          <a:p>
            <a:pPr marL="228600" lvl="1" algn="ctr"/>
            <a:r>
              <a:rPr lang="en-US" sz="2400" b="1" dirty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Crystallography for protein structure solution (</a:t>
            </a:r>
            <a:r>
              <a:rPr lang="en-US" sz="2400" b="1" i="1" dirty="0" err="1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Phenix</a:t>
            </a:r>
            <a:r>
              <a:rPr lang="en-US" sz="2400" b="1" dirty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)</a:t>
            </a:r>
          </a:p>
        </p:txBody>
      </p:sp>
      <p:sp>
        <p:nvSpPr>
          <p:cNvPr id="3" name="Plus 2"/>
          <p:cNvSpPr>
            <a:spLocks noChangeAspect="1"/>
          </p:cNvSpPr>
          <p:nvPr/>
        </p:nvSpPr>
        <p:spPr>
          <a:xfrm>
            <a:off x="5417087" y="2472596"/>
            <a:ext cx="512064" cy="512064"/>
          </a:xfrm>
          <a:prstGeom prst="mathPlus">
            <a:avLst>
              <a:gd name="adj1" fmla="val 961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284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7437" y="-93010"/>
            <a:ext cx="9088658" cy="646331"/>
            <a:chOff x="55342" y="2815290"/>
            <a:chExt cx="9088658" cy="646331"/>
          </a:xfrm>
        </p:grpSpPr>
        <p:sp>
          <p:nvSpPr>
            <p:cNvPr id="7" name="Rectangle 6"/>
            <p:cNvSpPr/>
            <p:nvPr/>
          </p:nvSpPr>
          <p:spPr>
            <a:xfrm>
              <a:off x="55342" y="2904190"/>
              <a:ext cx="9088658" cy="552068"/>
            </a:xfrm>
            <a:prstGeom prst="rect">
              <a:avLst/>
            </a:prstGeom>
            <a:gradFill flip="none" rotWithShape="1">
              <a:gsLst>
                <a:gs pos="11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44880" y="2815290"/>
              <a:ext cx="8199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9063"/>
              <a:r>
                <a:rPr lang="en-US" sz="3600" b="1" dirty="0" smtClean="0">
                  <a:ln w="1905"/>
                  <a:solidFill>
                    <a:srgbClr val="254061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cs typeface="Wawati SC Regular"/>
                </a:rPr>
                <a:t>Mixing all together</a:t>
              </a:r>
              <a:endParaRPr lang="en-US" sz="36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Wawati SC Regular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67956" y="739549"/>
            <a:ext cx="8330333" cy="523220"/>
            <a:chOff x="367956" y="2472596"/>
            <a:chExt cx="8330333" cy="523220"/>
          </a:xfrm>
        </p:grpSpPr>
        <p:sp>
          <p:nvSpPr>
            <p:cNvPr id="13" name="Rectangle 12"/>
            <p:cNvSpPr/>
            <p:nvPr/>
          </p:nvSpPr>
          <p:spPr>
            <a:xfrm>
              <a:off x="367956" y="2472596"/>
              <a:ext cx="4902122" cy="52322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i="1" dirty="0" err="1" smtClean="0">
                  <a:ln w="1905"/>
                  <a:solidFill>
                    <a:schemeClr val="accent1">
                      <a:lumMod val="50000"/>
                    </a:schemeClr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</a:rPr>
                <a:t>Phenix</a:t>
              </a:r>
              <a:r>
                <a:rPr lang="en-US" sz="2800" b="1" dirty="0" smtClean="0">
                  <a:ln w="1905"/>
                  <a:solidFill>
                    <a:schemeClr val="accent1">
                      <a:lumMod val="50000"/>
                    </a:schemeClr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</a:rPr>
                <a:t> software suite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77207" y="2472596"/>
              <a:ext cx="2621082" cy="5232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 smtClean="0">
                  <a:ln w="1905"/>
                  <a:solidFill>
                    <a:schemeClr val="accent1">
                      <a:lumMod val="50000"/>
                    </a:schemeClr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</a:rPr>
                <a:t>QM resources</a:t>
              </a:r>
              <a:endParaRPr lang="en-US" sz="2800" b="1" dirty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endParaRPr>
            </a:p>
          </p:txBody>
        </p:sp>
        <p:sp>
          <p:nvSpPr>
            <p:cNvPr id="3" name="Plus 2"/>
            <p:cNvSpPr>
              <a:spLocks noChangeAspect="1"/>
            </p:cNvSpPr>
            <p:nvPr/>
          </p:nvSpPr>
          <p:spPr>
            <a:xfrm>
              <a:off x="5417087" y="2472596"/>
              <a:ext cx="512064" cy="512064"/>
            </a:xfrm>
            <a:prstGeom prst="mathPlus">
              <a:avLst>
                <a:gd name="adj1" fmla="val 9611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0" y="1550339"/>
            <a:ext cx="8878860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28600" algn="just">
              <a:lnSpc>
                <a:spcPct val="120000"/>
              </a:lnSpc>
              <a:buFont typeface="Arial"/>
              <a:buChar char="•"/>
            </a:pPr>
            <a:r>
              <a:rPr lang="en-US" sz="28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Modify </a:t>
            </a:r>
            <a:r>
              <a:rPr lang="en-US" sz="2800" b="1" i="1" dirty="0" err="1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Phenix</a:t>
            </a:r>
            <a:r>
              <a:rPr lang="en-US" sz="28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to incorporate all necessary changes?</a:t>
            </a:r>
          </a:p>
        </p:txBody>
      </p:sp>
    </p:spTree>
    <p:extLst>
      <p:ext uri="{BB962C8B-B14F-4D97-AF65-F5344CB8AC3E}">
        <p14:creationId xmlns:p14="http://schemas.microsoft.com/office/powerpoint/2010/main" val="1680071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7437" y="-93010"/>
            <a:ext cx="9088658" cy="646331"/>
            <a:chOff x="55342" y="2815290"/>
            <a:chExt cx="9088658" cy="646331"/>
          </a:xfrm>
        </p:grpSpPr>
        <p:sp>
          <p:nvSpPr>
            <p:cNvPr id="7" name="Rectangle 6"/>
            <p:cNvSpPr/>
            <p:nvPr/>
          </p:nvSpPr>
          <p:spPr>
            <a:xfrm>
              <a:off x="55342" y="2904190"/>
              <a:ext cx="9088658" cy="552068"/>
            </a:xfrm>
            <a:prstGeom prst="rect">
              <a:avLst/>
            </a:prstGeom>
            <a:gradFill flip="none" rotWithShape="1">
              <a:gsLst>
                <a:gs pos="11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44880" y="2815290"/>
              <a:ext cx="8199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9063"/>
              <a:r>
                <a:rPr lang="en-US" sz="3600" b="1" dirty="0" smtClean="0">
                  <a:ln w="1905"/>
                  <a:solidFill>
                    <a:srgbClr val="254061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cs typeface="Wawati SC Regular"/>
                </a:rPr>
                <a:t>Mixing all together</a:t>
              </a:r>
              <a:endParaRPr lang="en-US" sz="36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Wawati SC Regular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67956" y="739549"/>
            <a:ext cx="8330333" cy="523220"/>
            <a:chOff x="367956" y="2472596"/>
            <a:chExt cx="8330333" cy="523220"/>
          </a:xfrm>
        </p:grpSpPr>
        <p:sp>
          <p:nvSpPr>
            <p:cNvPr id="13" name="Rectangle 12"/>
            <p:cNvSpPr/>
            <p:nvPr/>
          </p:nvSpPr>
          <p:spPr>
            <a:xfrm>
              <a:off x="367956" y="2472596"/>
              <a:ext cx="4902122" cy="52322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i="1" dirty="0" err="1" smtClean="0">
                  <a:ln w="1905"/>
                  <a:solidFill>
                    <a:schemeClr val="accent1">
                      <a:lumMod val="50000"/>
                    </a:schemeClr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</a:rPr>
                <a:t>Phenix</a:t>
              </a:r>
              <a:r>
                <a:rPr lang="en-US" sz="2800" b="1" dirty="0" smtClean="0">
                  <a:ln w="1905"/>
                  <a:solidFill>
                    <a:schemeClr val="accent1">
                      <a:lumMod val="50000"/>
                    </a:schemeClr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</a:rPr>
                <a:t> software suite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77207" y="2472596"/>
              <a:ext cx="2621082" cy="5232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 smtClean="0">
                  <a:ln w="1905"/>
                  <a:solidFill>
                    <a:schemeClr val="accent1">
                      <a:lumMod val="50000"/>
                    </a:schemeClr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</a:rPr>
                <a:t>QM resources</a:t>
              </a:r>
              <a:endParaRPr lang="en-US" sz="2800" b="1" dirty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endParaRPr>
            </a:p>
          </p:txBody>
        </p:sp>
        <p:sp>
          <p:nvSpPr>
            <p:cNvPr id="3" name="Plus 2"/>
            <p:cNvSpPr>
              <a:spLocks noChangeAspect="1"/>
            </p:cNvSpPr>
            <p:nvPr/>
          </p:nvSpPr>
          <p:spPr>
            <a:xfrm>
              <a:off x="5417087" y="2472596"/>
              <a:ext cx="512064" cy="512064"/>
            </a:xfrm>
            <a:prstGeom prst="mathPlus">
              <a:avLst>
                <a:gd name="adj1" fmla="val 9611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0" y="1550339"/>
            <a:ext cx="8878860" cy="1593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28600" algn="just">
              <a:lnSpc>
                <a:spcPct val="120000"/>
              </a:lnSpc>
              <a:buFont typeface="Arial"/>
              <a:buChar char="•"/>
            </a:pPr>
            <a:r>
              <a:rPr lang="en-US" sz="28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Modify </a:t>
            </a:r>
            <a:r>
              <a:rPr lang="en-US" sz="2800" b="1" i="1" dirty="0" err="1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Phenix</a:t>
            </a:r>
            <a:r>
              <a:rPr lang="en-US" sz="28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to incorporate all necessary changes?</a:t>
            </a:r>
          </a:p>
          <a:p>
            <a:pPr lvl="2" indent="-228600" algn="just">
              <a:lnSpc>
                <a:spcPct val="120000"/>
              </a:lnSpc>
              <a:buFont typeface="Arial"/>
              <a:buChar char="•"/>
            </a:pPr>
            <a:r>
              <a:rPr lang="en-US" sz="2800" b="1" dirty="0" smtClean="0">
                <a:ln w="1905"/>
                <a:solidFill>
                  <a:srgbClr val="984807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Great global goal</a:t>
            </a:r>
          </a:p>
          <a:p>
            <a:pPr lvl="3" indent="-228600" algn="just">
              <a:lnSpc>
                <a:spcPct val="120000"/>
              </a:lnSpc>
              <a:buFont typeface="Arial"/>
              <a:buChar char="•"/>
            </a:pPr>
            <a:r>
              <a:rPr lang="en-US" sz="2600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Requires a lot of team work for a long period of time</a:t>
            </a:r>
          </a:p>
        </p:txBody>
      </p:sp>
    </p:spTree>
    <p:extLst>
      <p:ext uri="{BB962C8B-B14F-4D97-AF65-F5344CB8AC3E}">
        <p14:creationId xmlns:p14="http://schemas.microsoft.com/office/powerpoint/2010/main" val="4149520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7437" y="-93010"/>
            <a:ext cx="9088658" cy="646331"/>
            <a:chOff x="55342" y="2815290"/>
            <a:chExt cx="9088658" cy="646331"/>
          </a:xfrm>
        </p:grpSpPr>
        <p:sp>
          <p:nvSpPr>
            <p:cNvPr id="7" name="Rectangle 6"/>
            <p:cNvSpPr/>
            <p:nvPr/>
          </p:nvSpPr>
          <p:spPr>
            <a:xfrm>
              <a:off x="55342" y="2904190"/>
              <a:ext cx="9088658" cy="552068"/>
            </a:xfrm>
            <a:prstGeom prst="rect">
              <a:avLst/>
            </a:prstGeom>
            <a:gradFill flip="none" rotWithShape="1">
              <a:gsLst>
                <a:gs pos="11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44880" y="2815290"/>
              <a:ext cx="8199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9063"/>
              <a:r>
                <a:rPr lang="en-US" sz="3600" b="1" dirty="0" smtClean="0">
                  <a:ln w="1905"/>
                  <a:solidFill>
                    <a:srgbClr val="254061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cs typeface="Wawati SC Regular"/>
                </a:rPr>
                <a:t>Mixing all together</a:t>
              </a:r>
              <a:endParaRPr lang="en-US" sz="36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Wawati SC Regular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23740" y="505779"/>
            <a:ext cx="9060910" cy="593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28600" algn="just">
              <a:lnSpc>
                <a:spcPct val="120000"/>
              </a:lnSpc>
              <a:buFont typeface="Arial"/>
              <a:buChar char="•"/>
            </a:pPr>
            <a:r>
              <a:rPr lang="en-US" sz="28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Modify </a:t>
            </a:r>
            <a:r>
              <a:rPr lang="en-US" sz="2800" b="1" i="1" dirty="0" err="1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Phenix</a:t>
            </a:r>
            <a:r>
              <a:rPr lang="en-US" sz="28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to incorporate all necessary changes?</a:t>
            </a:r>
          </a:p>
          <a:p>
            <a:pPr lvl="2" indent="-228600" algn="just">
              <a:lnSpc>
                <a:spcPct val="120000"/>
              </a:lnSpc>
              <a:buFont typeface="Arial"/>
              <a:buChar char="•"/>
            </a:pPr>
            <a:r>
              <a:rPr lang="en-US" sz="2500" b="1" dirty="0" smtClean="0">
                <a:ln w="1905"/>
                <a:solidFill>
                  <a:schemeClr val="accent6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Impractical as a short-term </a:t>
            </a:r>
            <a:r>
              <a:rPr lang="en-US" sz="2500" b="1" dirty="0" smtClean="0">
                <a:ln w="1905"/>
                <a:solidFill>
                  <a:schemeClr val="accent6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goal:</a:t>
            </a:r>
            <a:endParaRPr lang="en-US" sz="2500" b="1" dirty="0" smtClean="0">
              <a:ln w="1905"/>
              <a:solidFill>
                <a:schemeClr val="accent6">
                  <a:lumMod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lvl="3" indent="-228600" algn="just">
              <a:lnSpc>
                <a:spcPct val="120000"/>
              </a:lnSpc>
              <a:buFont typeface="Arial"/>
              <a:buChar char="•"/>
            </a:pPr>
            <a:r>
              <a:rPr lang="en-US" sz="2400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sz="2400" b="1" i="1" dirty="0" err="1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Phenix</a:t>
            </a:r>
            <a:r>
              <a:rPr lang="en-US" sz="2400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is… </a:t>
            </a:r>
          </a:p>
          <a:p>
            <a:pPr lvl="4" indent="-228600" algn="just">
              <a:lnSpc>
                <a:spcPct val="120000"/>
              </a:lnSpc>
              <a:buFont typeface="Arial"/>
              <a:buChar char="•"/>
            </a:pPr>
            <a:r>
              <a:rPr lang="en-US" sz="2400" b="1" dirty="0" smtClean="0">
                <a:ln w="1905"/>
                <a:solidFill>
                  <a:schemeClr val="accent4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…too large (7.5Gb)</a:t>
            </a:r>
          </a:p>
          <a:p>
            <a:pPr lvl="4" indent="-228600" algn="just">
              <a:lnSpc>
                <a:spcPct val="120000"/>
              </a:lnSpc>
              <a:buFont typeface="Arial"/>
              <a:buChar char="•"/>
            </a:pPr>
            <a:r>
              <a:rPr lang="en-US" sz="2400" b="1" dirty="0" smtClean="0">
                <a:ln w="1905"/>
                <a:solidFill>
                  <a:schemeClr val="accent4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…too agile (new version every night)</a:t>
            </a:r>
          </a:p>
          <a:p>
            <a:pPr lvl="3" indent="-228600" algn="just">
              <a:lnSpc>
                <a:spcPct val="120000"/>
              </a:lnSpc>
              <a:buFont typeface="Arial"/>
              <a:buChar char="•"/>
            </a:pPr>
            <a:r>
              <a:rPr lang="en-US" sz="2400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Not all required software is…</a:t>
            </a:r>
          </a:p>
          <a:p>
            <a:pPr lvl="4" indent="-228600" algn="just">
              <a:lnSpc>
                <a:spcPct val="120000"/>
              </a:lnSpc>
              <a:buFont typeface="Arial"/>
              <a:buChar char="•"/>
            </a:pPr>
            <a:r>
              <a:rPr lang="en-US" sz="2400" b="1" dirty="0" smtClean="0">
                <a:ln w="1905"/>
                <a:solidFill>
                  <a:schemeClr val="accent4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…plug-and-play: </a:t>
            </a:r>
          </a:p>
          <a:p>
            <a:pPr lvl="5" indent="-228600" algn="just">
              <a:lnSpc>
                <a:spcPct val="120000"/>
              </a:lnSpc>
              <a:buFont typeface="Arial"/>
              <a:buChar char="•"/>
            </a:pPr>
            <a:r>
              <a:rPr lang="en-US" sz="24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  <a:r>
              <a:rPr lang="en-US" sz="2400" b="1" baseline="30000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rd</a:t>
            </a:r>
            <a:r>
              <a:rPr lang="en-US" sz="24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party (license restrictions)</a:t>
            </a:r>
          </a:p>
          <a:p>
            <a:pPr lvl="5" indent="-228600" algn="just">
              <a:lnSpc>
                <a:spcPct val="120000"/>
              </a:lnSpc>
              <a:buFont typeface="Arial"/>
              <a:buChar char="•"/>
            </a:pPr>
            <a:r>
              <a:rPr lang="en-US" sz="24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Language barriers</a:t>
            </a:r>
          </a:p>
          <a:p>
            <a:pPr lvl="6" indent="-228600" algn="just">
              <a:lnSpc>
                <a:spcPct val="120000"/>
              </a:lnSpc>
              <a:buFont typeface="Arial"/>
              <a:buChar char="•"/>
            </a:pPr>
            <a:r>
              <a:rPr lang="en-US" sz="2400" b="1" i="1" dirty="0" err="1" smtClean="0">
                <a:ln w="1905"/>
                <a:solidFill>
                  <a:schemeClr val="bg2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Phenix</a:t>
            </a:r>
            <a:r>
              <a:rPr lang="en-US" sz="2400" b="1" dirty="0" smtClean="0">
                <a:ln w="1905"/>
                <a:solidFill>
                  <a:schemeClr val="bg2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 C++/Python, nothing else allowed</a:t>
            </a:r>
          </a:p>
          <a:p>
            <a:pPr lvl="4" indent="-228600" algn="just">
              <a:lnSpc>
                <a:spcPct val="120000"/>
              </a:lnSpc>
              <a:buFont typeface="Arial"/>
              <a:buChar char="•"/>
            </a:pPr>
            <a:r>
              <a:rPr lang="en-US" sz="2400" b="1" dirty="0" smtClean="0">
                <a:ln w="1905"/>
                <a:solidFill>
                  <a:schemeClr val="accent4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…readily available:</a:t>
            </a:r>
          </a:p>
          <a:p>
            <a:pPr lvl="5" indent="-228600" algn="just">
              <a:lnSpc>
                <a:spcPct val="120000"/>
              </a:lnSpc>
              <a:buFont typeface="Arial"/>
              <a:buChar char="•"/>
            </a:pPr>
            <a:r>
              <a:rPr lang="en-US" sz="2400" b="1" dirty="0" smtClean="0">
                <a:ln w="1905"/>
                <a:solidFill>
                  <a:schemeClr val="accent5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New developments may require years of team work</a:t>
            </a:r>
          </a:p>
          <a:p>
            <a:pPr lvl="3" indent="-228600" algn="just">
              <a:lnSpc>
                <a:spcPct val="120000"/>
              </a:lnSpc>
              <a:buFont typeface="Arial"/>
              <a:buChar char="•"/>
            </a:pPr>
            <a:r>
              <a:rPr lang="en-US" sz="2400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Can’t push back ad hoc changes in local copy</a:t>
            </a:r>
          </a:p>
        </p:txBody>
      </p:sp>
      <p:sp>
        <p:nvSpPr>
          <p:cNvPr id="5" name="Rectangle 4"/>
          <p:cNvSpPr/>
          <p:nvPr/>
        </p:nvSpPr>
        <p:spPr>
          <a:xfrm>
            <a:off x="8127928" y="505779"/>
            <a:ext cx="4924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85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67437" y="-93010"/>
            <a:ext cx="9088658" cy="646331"/>
            <a:chOff x="55342" y="2815290"/>
            <a:chExt cx="9088658" cy="646331"/>
          </a:xfrm>
        </p:grpSpPr>
        <p:sp>
          <p:nvSpPr>
            <p:cNvPr id="10" name="Rectangle 9"/>
            <p:cNvSpPr/>
            <p:nvPr/>
          </p:nvSpPr>
          <p:spPr>
            <a:xfrm>
              <a:off x="55342" y="2904190"/>
              <a:ext cx="9088658" cy="552068"/>
            </a:xfrm>
            <a:prstGeom prst="rect">
              <a:avLst/>
            </a:prstGeom>
            <a:gradFill flip="none" rotWithShape="1">
              <a:gsLst>
                <a:gs pos="11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44880" y="2815290"/>
              <a:ext cx="8199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9063"/>
              <a:r>
                <a:rPr lang="en-US" sz="3600" b="1" dirty="0" smtClean="0">
                  <a:ln w="1905"/>
                  <a:solidFill>
                    <a:srgbClr val="254061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cs typeface="Wawati SC Regular"/>
                </a:rPr>
                <a:t>Mixing all together</a:t>
              </a:r>
              <a:endParaRPr lang="en-US" sz="36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Wawati SC Regular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67956" y="3877461"/>
            <a:ext cx="8330333" cy="523220"/>
            <a:chOff x="367956" y="2472596"/>
            <a:chExt cx="8330333" cy="523220"/>
          </a:xfrm>
        </p:grpSpPr>
        <p:sp>
          <p:nvSpPr>
            <p:cNvPr id="14" name="Rectangle 13"/>
            <p:cNvSpPr/>
            <p:nvPr/>
          </p:nvSpPr>
          <p:spPr>
            <a:xfrm>
              <a:off x="367956" y="2472596"/>
              <a:ext cx="4902122" cy="52322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i="1" dirty="0" err="1" smtClean="0">
                  <a:ln w="1905"/>
                  <a:solidFill>
                    <a:schemeClr val="accent1">
                      <a:lumMod val="50000"/>
                    </a:schemeClr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</a:rPr>
                <a:t>Phenix</a:t>
              </a:r>
              <a:r>
                <a:rPr lang="en-US" sz="2800" b="1" dirty="0" smtClean="0">
                  <a:ln w="1905"/>
                  <a:solidFill>
                    <a:schemeClr val="accent1">
                      <a:lumMod val="50000"/>
                    </a:schemeClr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</a:rPr>
                <a:t> software suite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077207" y="2472596"/>
              <a:ext cx="2621082" cy="52322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 smtClean="0">
                  <a:ln w="1905"/>
                  <a:solidFill>
                    <a:schemeClr val="accent1">
                      <a:lumMod val="50000"/>
                    </a:schemeClr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</a:rPr>
                <a:t>QM resources</a:t>
              </a:r>
              <a:endParaRPr lang="en-US" sz="2800" b="1" dirty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endParaRPr>
            </a:p>
          </p:txBody>
        </p:sp>
        <p:sp>
          <p:nvSpPr>
            <p:cNvPr id="16" name="Plus 15"/>
            <p:cNvSpPr>
              <a:spLocks noChangeAspect="1"/>
            </p:cNvSpPr>
            <p:nvPr/>
          </p:nvSpPr>
          <p:spPr>
            <a:xfrm>
              <a:off x="5417087" y="2472596"/>
              <a:ext cx="512064" cy="512064"/>
            </a:xfrm>
            <a:prstGeom prst="mathPlus">
              <a:avLst>
                <a:gd name="adj1" fmla="val 9611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0" y="442103"/>
            <a:ext cx="8878860" cy="325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28600" algn="just">
              <a:lnSpc>
                <a:spcPct val="120000"/>
              </a:lnSpc>
              <a:buFont typeface="Arial"/>
              <a:buChar char="•"/>
            </a:pPr>
            <a:r>
              <a:rPr lang="en-US" sz="28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Create new project based on </a:t>
            </a:r>
            <a:r>
              <a:rPr lang="en-US" sz="2800" b="1" i="1" dirty="0" err="1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Phenix</a:t>
            </a:r>
            <a:r>
              <a:rPr lang="en-US" sz="28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libraries:</a:t>
            </a:r>
            <a:endParaRPr lang="en-US" sz="2800" b="1" dirty="0">
              <a:ln w="1905"/>
              <a:solidFill>
                <a:schemeClr val="accent1">
                  <a:lumMod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lvl="2" indent="-228600" algn="just">
              <a:lnSpc>
                <a:spcPct val="120000"/>
              </a:lnSpc>
              <a:buFont typeface="Arial"/>
              <a:buChar char="•"/>
            </a:pPr>
            <a:r>
              <a:rPr lang="en-US" sz="2400" b="1" dirty="0" smtClean="0">
                <a:ln w="1905"/>
                <a:solidFill>
                  <a:schemeClr val="accent6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Light-weight initial implementation</a:t>
            </a:r>
          </a:p>
          <a:p>
            <a:pPr lvl="2" indent="-228600" algn="just">
              <a:lnSpc>
                <a:spcPct val="120000"/>
              </a:lnSpc>
              <a:buFont typeface="Arial"/>
              <a:buChar char="•"/>
            </a:pPr>
            <a:r>
              <a:rPr lang="en-US" sz="2400" b="1" dirty="0" smtClean="0">
                <a:ln w="1905"/>
                <a:solidFill>
                  <a:schemeClr val="accent6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Idea and proof-of-concept testing platform</a:t>
            </a:r>
          </a:p>
          <a:p>
            <a:pPr lvl="2" indent="-228600" algn="just">
              <a:lnSpc>
                <a:spcPct val="120000"/>
              </a:lnSpc>
              <a:buFont typeface="Arial"/>
              <a:buChar char="•"/>
            </a:pPr>
            <a:r>
              <a:rPr lang="en-US" sz="2400" b="1" dirty="0" smtClean="0">
                <a:ln w="1905"/>
                <a:solidFill>
                  <a:schemeClr val="accent6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Easy to maintain</a:t>
            </a:r>
          </a:p>
          <a:p>
            <a:pPr lvl="2" indent="-228600" algn="just">
              <a:lnSpc>
                <a:spcPct val="120000"/>
              </a:lnSpc>
              <a:buFont typeface="Arial"/>
              <a:buChar char="•"/>
            </a:pPr>
            <a:r>
              <a:rPr lang="en-US" sz="2400" b="1" dirty="0" smtClean="0">
                <a:ln w="1905"/>
                <a:solidFill>
                  <a:schemeClr val="accent6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No strict policies that may hinder </a:t>
            </a:r>
            <a:r>
              <a:rPr lang="en-US" sz="2400" b="1" dirty="0" smtClean="0">
                <a:ln w="1905"/>
                <a:solidFill>
                  <a:schemeClr val="accent6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experimenting</a:t>
            </a:r>
          </a:p>
          <a:p>
            <a:pPr lvl="2" indent="-228600" algn="just">
              <a:lnSpc>
                <a:spcPct val="120000"/>
              </a:lnSpc>
              <a:buFont typeface="Arial"/>
              <a:buChar char="•"/>
            </a:pPr>
            <a:r>
              <a:rPr lang="en-US" sz="2400" b="1" dirty="0" smtClean="0">
                <a:ln w="1905"/>
                <a:solidFill>
                  <a:schemeClr val="accent6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Version control</a:t>
            </a:r>
            <a:endParaRPr lang="en-US" sz="2400" b="1" dirty="0" smtClean="0">
              <a:ln w="1905"/>
              <a:solidFill>
                <a:schemeClr val="accent6">
                  <a:lumMod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lvl="2" indent="-228600" algn="just">
              <a:lnSpc>
                <a:spcPct val="120000"/>
              </a:lnSpc>
              <a:buFont typeface="Arial"/>
              <a:buChar char="•"/>
            </a:pPr>
            <a:r>
              <a:rPr lang="en-US" sz="2400" b="1" dirty="0" smtClean="0">
                <a:ln w="1905"/>
                <a:solidFill>
                  <a:schemeClr val="accent6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Open to anyone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02859" y="4620817"/>
            <a:ext cx="6713090" cy="181588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</a:schemeClr>
              </a:gs>
              <a:gs pos="41000">
                <a:schemeClr val="tx2">
                  <a:lumMod val="20000"/>
                  <a:lumOff val="80000"/>
                </a:schemeClr>
              </a:gs>
              <a:gs pos="87000">
                <a:schemeClr val="accent6"/>
              </a:gs>
            </a:gsLst>
            <a:lin ang="0" scaled="1"/>
            <a:tileRect/>
          </a:gradFill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Q|R – quantum refinement</a:t>
            </a:r>
          </a:p>
          <a:p>
            <a:pPr algn="ctr"/>
            <a:endParaRPr lang="en-US" sz="2800" b="1" dirty="0">
              <a:ln w="1905"/>
              <a:solidFill>
                <a:schemeClr val="accent1">
                  <a:lumMod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algn="ctr"/>
            <a:endParaRPr lang="en-US" sz="2800" b="1" dirty="0" smtClean="0">
              <a:ln w="1905"/>
              <a:solidFill>
                <a:schemeClr val="accent1">
                  <a:lumMod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algn="ctr"/>
            <a:endParaRPr lang="en-US" sz="2800" b="1" dirty="0" smtClean="0">
              <a:ln w="1905"/>
              <a:solidFill>
                <a:schemeClr val="accent1">
                  <a:lumMod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031866" y="5421036"/>
            <a:ext cx="213179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Refinement tools using CCTBX library</a:t>
            </a:r>
            <a:endParaRPr lang="en-US" sz="2000" b="1" dirty="0">
              <a:ln w="1905"/>
              <a:solidFill>
                <a:schemeClr val="accent1">
                  <a:lumMod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213996" y="5411560"/>
            <a:ext cx="213179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Bridge between Q|R and QM software</a:t>
            </a:r>
            <a:endParaRPr lang="en-US" sz="2000" b="1" dirty="0">
              <a:ln w="1905"/>
              <a:solidFill>
                <a:schemeClr val="accent1">
                  <a:lumMod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584156" y="5421036"/>
            <a:ext cx="21317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QM software (3</a:t>
            </a:r>
            <a:r>
              <a:rPr lang="en-US" sz="2000" b="1" baseline="30000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rd</a:t>
            </a:r>
            <a:r>
              <a:rPr lang="en-US" sz="20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party at present</a:t>
            </a:r>
            <a:endParaRPr lang="en-US" sz="2000" b="1" dirty="0">
              <a:ln w="1905"/>
              <a:solidFill>
                <a:schemeClr val="accent1">
                  <a:lumMod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259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67437" y="-93010"/>
            <a:ext cx="9088658" cy="646331"/>
            <a:chOff x="55342" y="2815290"/>
            <a:chExt cx="9088658" cy="646331"/>
          </a:xfrm>
        </p:grpSpPr>
        <p:sp>
          <p:nvSpPr>
            <p:cNvPr id="10" name="Rectangle 9"/>
            <p:cNvSpPr/>
            <p:nvPr/>
          </p:nvSpPr>
          <p:spPr>
            <a:xfrm>
              <a:off x="55342" y="2904190"/>
              <a:ext cx="9088658" cy="552068"/>
            </a:xfrm>
            <a:prstGeom prst="rect">
              <a:avLst/>
            </a:prstGeom>
            <a:gradFill flip="none" rotWithShape="1">
              <a:gsLst>
                <a:gs pos="11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44880" y="2815290"/>
              <a:ext cx="8199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9063"/>
              <a:r>
                <a:rPr lang="en-US" sz="3600" b="1" dirty="0" smtClean="0">
                  <a:ln w="1905"/>
                  <a:solidFill>
                    <a:srgbClr val="254061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cs typeface="Wawati SC Regular"/>
                </a:rPr>
                <a:t>State-of-the-art: Q|R project at </a:t>
              </a:r>
              <a:r>
                <a:rPr lang="en-US" sz="3600" b="1" dirty="0" err="1" smtClean="0">
                  <a:ln w="1905"/>
                  <a:solidFill>
                    <a:srgbClr val="254061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cs typeface="Wawati SC Regular"/>
                </a:rPr>
                <a:t>GitHub</a:t>
              </a:r>
              <a:endParaRPr lang="en-US" sz="36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Wawati SC Regular"/>
              </a:endParaRPr>
            </a:p>
          </p:txBody>
        </p:sp>
      </p:grpSp>
      <p:pic>
        <p:nvPicPr>
          <p:cNvPr id="2" name="Picture 1" descr="Screen Shot 2016-03-23 at 12.14.4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2" t="2905" r="4622" b="7990"/>
          <a:stretch/>
        </p:blipFill>
        <p:spPr>
          <a:xfrm>
            <a:off x="1568877" y="659963"/>
            <a:ext cx="6200799" cy="611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36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67437" y="-93010"/>
            <a:ext cx="9088658" cy="646331"/>
            <a:chOff x="55342" y="2815290"/>
            <a:chExt cx="9088658" cy="646331"/>
          </a:xfrm>
        </p:grpSpPr>
        <p:sp>
          <p:nvSpPr>
            <p:cNvPr id="10" name="Rectangle 9"/>
            <p:cNvSpPr/>
            <p:nvPr/>
          </p:nvSpPr>
          <p:spPr>
            <a:xfrm>
              <a:off x="55342" y="2904190"/>
              <a:ext cx="9088658" cy="552068"/>
            </a:xfrm>
            <a:prstGeom prst="rect">
              <a:avLst/>
            </a:prstGeom>
            <a:gradFill flip="none" rotWithShape="1">
              <a:gsLst>
                <a:gs pos="11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44880" y="2815290"/>
              <a:ext cx="8199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9063"/>
              <a:r>
                <a:rPr lang="en-US" sz="3600" b="1" dirty="0" smtClean="0">
                  <a:ln w="1905"/>
                  <a:solidFill>
                    <a:srgbClr val="254061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cs typeface="Wawati SC Regular"/>
                </a:rPr>
                <a:t>Q|R project</a:t>
              </a:r>
              <a:endParaRPr lang="en-US" sz="36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Wawati SC Regular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87157" y="1164319"/>
            <a:ext cx="8878860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28600" algn="just">
              <a:lnSpc>
                <a:spcPct val="120000"/>
              </a:lnSpc>
              <a:buFont typeface="Arial"/>
              <a:buChar char="•"/>
            </a:pPr>
            <a:r>
              <a:rPr lang="en-US" sz="28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Major code contributors so far:</a:t>
            </a:r>
            <a:endParaRPr lang="en-US" sz="2800" b="1" dirty="0">
              <a:ln w="1905"/>
              <a:solidFill>
                <a:schemeClr val="accent1">
                  <a:lumMod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lvl="2" indent="-228600" algn="just">
              <a:lnSpc>
                <a:spcPct val="120000"/>
              </a:lnSpc>
              <a:buFont typeface="Arial"/>
              <a:buChar char="•"/>
            </a:pPr>
            <a:r>
              <a:rPr lang="en-US" sz="2400" b="1" dirty="0" smtClean="0">
                <a:ln w="1905"/>
                <a:solidFill>
                  <a:schemeClr val="accent6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Mark Waller</a:t>
            </a:r>
          </a:p>
          <a:p>
            <a:pPr lvl="2" indent="-228600" algn="just">
              <a:lnSpc>
                <a:spcPct val="120000"/>
              </a:lnSpc>
              <a:buFont typeface="Arial"/>
              <a:buChar char="•"/>
            </a:pPr>
            <a:r>
              <a:rPr lang="en-US" sz="2400" b="1" dirty="0" smtClean="0">
                <a:ln w="1905"/>
                <a:solidFill>
                  <a:schemeClr val="accent6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Min </a:t>
            </a:r>
            <a:r>
              <a:rPr lang="en-US" sz="2400" b="1" dirty="0" err="1" smtClean="0">
                <a:ln w="1905"/>
                <a:solidFill>
                  <a:schemeClr val="accent6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Zheng</a:t>
            </a:r>
            <a:endParaRPr lang="en-US" sz="2400" b="1" dirty="0" smtClean="0">
              <a:ln w="1905"/>
              <a:solidFill>
                <a:schemeClr val="accent6">
                  <a:lumMod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lvl="2" indent="-228600" algn="just">
              <a:lnSpc>
                <a:spcPct val="120000"/>
              </a:lnSpc>
              <a:buFont typeface="Arial"/>
              <a:buChar char="•"/>
            </a:pPr>
            <a:r>
              <a:rPr lang="en-US" sz="2400" b="1" dirty="0" smtClean="0">
                <a:ln w="1905"/>
                <a:solidFill>
                  <a:schemeClr val="accent6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Pavel Afonine</a:t>
            </a:r>
          </a:p>
          <a:p>
            <a:pPr lvl="2" indent="-228600" algn="just">
              <a:lnSpc>
                <a:spcPct val="120000"/>
              </a:lnSpc>
              <a:buFont typeface="Arial"/>
              <a:buChar char="•"/>
            </a:pPr>
            <a:r>
              <a:rPr lang="en-US" sz="2400" b="1" dirty="0" smtClean="0">
                <a:ln w="1905"/>
                <a:solidFill>
                  <a:schemeClr val="accent6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… others are warmly encouraged to participate!</a:t>
            </a:r>
          </a:p>
        </p:txBody>
      </p:sp>
    </p:spTree>
    <p:extLst>
      <p:ext uri="{BB962C8B-B14F-4D97-AF65-F5344CB8AC3E}">
        <p14:creationId xmlns:p14="http://schemas.microsoft.com/office/powerpoint/2010/main" val="4026944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44960"/>
            <a:ext cx="8878860" cy="325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28600" algn="just">
              <a:lnSpc>
                <a:spcPct val="120000"/>
              </a:lnSpc>
              <a:buFont typeface="Arial"/>
              <a:buChar char="•"/>
            </a:pPr>
            <a:r>
              <a:rPr lang="en-US" sz="28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Self-consistent system with known answer: </a:t>
            </a:r>
          </a:p>
          <a:p>
            <a:pPr lvl="1" indent="-228600" algn="just">
              <a:lnSpc>
                <a:spcPct val="120000"/>
              </a:lnSpc>
              <a:buFont typeface="Arial"/>
              <a:buChar char="•"/>
            </a:pPr>
            <a:r>
              <a:rPr lang="en-US" sz="2400" b="1" dirty="0" smtClean="0">
                <a:ln w="1905"/>
                <a:solidFill>
                  <a:srgbClr val="984807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Choose reference model (THE answer) </a:t>
            </a:r>
          </a:p>
          <a:p>
            <a:pPr lvl="1" indent="-228600" algn="just">
              <a:lnSpc>
                <a:spcPct val="120000"/>
              </a:lnSpc>
              <a:buFont typeface="Arial"/>
              <a:buChar char="•"/>
            </a:pPr>
            <a:r>
              <a:rPr lang="en-US" sz="2400" b="1" dirty="0" smtClean="0">
                <a:ln w="1905"/>
                <a:solidFill>
                  <a:srgbClr val="984807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Simulate (compute) “experimental” data from it</a:t>
            </a:r>
          </a:p>
          <a:p>
            <a:pPr lvl="1" indent="-228600" algn="just">
              <a:lnSpc>
                <a:spcPct val="120000"/>
              </a:lnSpc>
              <a:buFont typeface="Arial"/>
              <a:buChar char="•"/>
            </a:pPr>
            <a:r>
              <a:rPr lang="en-US" sz="2400" b="1" dirty="0" smtClean="0">
                <a:ln w="1905"/>
                <a:solidFill>
                  <a:srgbClr val="984807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Perturb reference model in many different ways</a:t>
            </a:r>
          </a:p>
          <a:p>
            <a:pPr lvl="1" indent="-228600" algn="just">
              <a:lnSpc>
                <a:spcPct val="120000"/>
              </a:lnSpc>
              <a:buFont typeface="Arial"/>
              <a:buChar char="•"/>
            </a:pPr>
            <a:r>
              <a:rPr lang="en-US" sz="2400" b="1" dirty="0" smtClean="0">
                <a:ln w="1905"/>
                <a:solidFill>
                  <a:srgbClr val="984807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Refine perturbed models</a:t>
            </a:r>
          </a:p>
          <a:p>
            <a:pPr lvl="1" indent="-228600" algn="just">
              <a:lnSpc>
                <a:spcPct val="120000"/>
              </a:lnSpc>
              <a:buFont typeface="Arial"/>
              <a:buChar char="•"/>
            </a:pPr>
            <a:r>
              <a:rPr lang="en-US" sz="2400" b="1" dirty="0" smtClean="0">
                <a:ln w="1905"/>
                <a:solidFill>
                  <a:srgbClr val="984807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See how refined model match the answer model</a:t>
            </a:r>
          </a:p>
          <a:p>
            <a:pPr lvl="2" indent="-228600" algn="just">
              <a:lnSpc>
                <a:spcPct val="120000"/>
              </a:lnSpc>
              <a:buFont typeface="Arial"/>
              <a:buChar char="•"/>
            </a:pPr>
            <a:r>
              <a:rPr lang="en-US" sz="2400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Use this to rank and optimize refinement tools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7437" y="-93010"/>
            <a:ext cx="9088658" cy="646331"/>
            <a:chOff x="55342" y="2815290"/>
            <a:chExt cx="9088658" cy="646331"/>
          </a:xfrm>
        </p:grpSpPr>
        <p:sp>
          <p:nvSpPr>
            <p:cNvPr id="7" name="Rectangle 6"/>
            <p:cNvSpPr/>
            <p:nvPr/>
          </p:nvSpPr>
          <p:spPr>
            <a:xfrm>
              <a:off x="55342" y="2904190"/>
              <a:ext cx="9088658" cy="552068"/>
            </a:xfrm>
            <a:prstGeom prst="rect">
              <a:avLst/>
            </a:prstGeom>
            <a:gradFill flip="none" rotWithShape="1">
              <a:gsLst>
                <a:gs pos="11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44880" y="2815290"/>
              <a:ext cx="8199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9063"/>
              <a:r>
                <a:rPr lang="en-US" sz="3600" b="1" dirty="0" smtClean="0">
                  <a:ln w="1905"/>
                  <a:solidFill>
                    <a:srgbClr val="254061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cs typeface="Wawati SC Regular"/>
                </a:rPr>
                <a:t>Constructing test system</a:t>
              </a:r>
              <a:endParaRPr lang="en-US" sz="36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Wawati SC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6007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23334" y="1884097"/>
            <a:ext cx="829263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28600" algn="just">
              <a:buFont typeface="Arial"/>
              <a:buChar char="•"/>
            </a:pPr>
            <a:r>
              <a:rPr lang="en-US" sz="28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Test software and tools:</a:t>
            </a:r>
          </a:p>
          <a:p>
            <a:pPr lvl="1" indent="-228600" algn="just">
              <a:buFont typeface="Arial"/>
              <a:buChar char="•"/>
            </a:pPr>
            <a:r>
              <a:rPr lang="en-US" sz="2800" b="1" dirty="0" smtClean="0">
                <a:ln w="1905"/>
                <a:solidFill>
                  <a:schemeClr val="accent6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Find bugs, corner cases, inefficiencies</a:t>
            </a:r>
          </a:p>
          <a:p>
            <a:pPr lvl="1" indent="-228600" algn="just">
              <a:buFont typeface="Arial"/>
              <a:buChar char="•"/>
            </a:pPr>
            <a:r>
              <a:rPr lang="en-US" sz="2800" b="1" dirty="0" smtClean="0">
                <a:ln w="1905"/>
                <a:solidFill>
                  <a:schemeClr val="accent6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Get ideas about: </a:t>
            </a:r>
          </a:p>
          <a:p>
            <a:pPr lvl="2" indent="-228600" algn="just">
              <a:buFont typeface="Arial"/>
              <a:buChar char="•"/>
            </a:pPr>
            <a:r>
              <a:rPr lang="en-US" sz="2800" b="1" dirty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</a:t>
            </a:r>
            <a:r>
              <a:rPr lang="en-US" sz="2800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onvergence radius</a:t>
            </a:r>
          </a:p>
          <a:p>
            <a:pPr lvl="2" indent="-228600" algn="just">
              <a:buFont typeface="Arial"/>
              <a:buChar char="•"/>
            </a:pPr>
            <a:r>
              <a:rPr lang="en-US" sz="2800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Runtimes</a:t>
            </a:r>
          </a:p>
          <a:p>
            <a:pPr lvl="2" indent="-228600" algn="just">
              <a:buFont typeface="Arial"/>
              <a:buChar char="•"/>
            </a:pPr>
            <a:r>
              <a:rPr lang="en-US" sz="2800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Overall feasibility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7437" y="-93010"/>
            <a:ext cx="9088658" cy="646331"/>
            <a:chOff x="55342" y="2815290"/>
            <a:chExt cx="9088658" cy="646331"/>
          </a:xfrm>
        </p:grpSpPr>
        <p:sp>
          <p:nvSpPr>
            <p:cNvPr id="7" name="Rectangle 6"/>
            <p:cNvSpPr/>
            <p:nvPr/>
          </p:nvSpPr>
          <p:spPr>
            <a:xfrm>
              <a:off x="55342" y="2904190"/>
              <a:ext cx="9088658" cy="552068"/>
            </a:xfrm>
            <a:prstGeom prst="rect">
              <a:avLst/>
            </a:prstGeom>
            <a:gradFill flip="none" rotWithShape="1">
              <a:gsLst>
                <a:gs pos="11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44880" y="2815290"/>
              <a:ext cx="8199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9063"/>
              <a:r>
                <a:rPr lang="en-US" sz="3600" b="1" dirty="0">
                  <a:ln w="1905"/>
                  <a:solidFill>
                    <a:srgbClr val="254061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cs typeface="Wawati SC Regular"/>
                </a:rPr>
                <a:t>Constructing test </a:t>
              </a:r>
              <a:r>
                <a:rPr lang="en-US" sz="3600" b="1" dirty="0" smtClean="0">
                  <a:ln w="1905"/>
                  <a:solidFill>
                    <a:srgbClr val="254061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cs typeface="Wawati SC Regular"/>
                </a:rPr>
                <a:t>system - Goals</a:t>
              </a:r>
              <a:endParaRPr lang="en-US" sz="36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Wawati SC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1902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7437" y="-93010"/>
            <a:ext cx="9088658" cy="646331"/>
            <a:chOff x="55342" y="2815290"/>
            <a:chExt cx="9088658" cy="646331"/>
          </a:xfrm>
        </p:grpSpPr>
        <p:sp>
          <p:nvSpPr>
            <p:cNvPr id="7" name="Rectangle 6"/>
            <p:cNvSpPr/>
            <p:nvPr/>
          </p:nvSpPr>
          <p:spPr>
            <a:xfrm>
              <a:off x="55342" y="2904190"/>
              <a:ext cx="9088658" cy="552068"/>
            </a:xfrm>
            <a:prstGeom prst="rect">
              <a:avLst/>
            </a:prstGeom>
            <a:gradFill flip="none" rotWithShape="1">
              <a:gsLst>
                <a:gs pos="11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44880" y="2815290"/>
              <a:ext cx="8199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9063"/>
              <a:r>
                <a:rPr lang="en-US" sz="3600" b="1" dirty="0" smtClean="0">
                  <a:ln w="1905"/>
                  <a:solidFill>
                    <a:srgbClr val="254061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cs typeface="Wawati SC Regular"/>
                </a:rPr>
                <a:t>Refinement in a nutshell</a:t>
              </a:r>
              <a:endParaRPr lang="en-US" sz="36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Wawati SC Regular"/>
              </a:endParaRPr>
            </a:p>
          </p:txBody>
        </p:sp>
      </p:grpSp>
      <p:graphicFrame>
        <p:nvGraphicFramePr>
          <p:cNvPr id="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7012848"/>
              </p:ext>
            </p:extLst>
          </p:nvPr>
        </p:nvGraphicFramePr>
        <p:xfrm>
          <a:off x="1538005" y="1931663"/>
          <a:ext cx="5735637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Equation" r:id="rId3" imgW="2273300" imgH="215900" progId="Equation.3">
                  <p:embed/>
                </p:oleObj>
              </mc:Choice>
              <mc:Fallback>
                <p:oleObj name="Equation" r:id="rId3" imgW="22733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8005" y="1931663"/>
                        <a:ext cx="5735637" cy="54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11716" y="3084277"/>
            <a:ext cx="1777522" cy="1200328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From diffraction experiment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922688" y="3084277"/>
            <a:ext cx="1777522" cy="1200328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From crystal structure model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462254" y="3084277"/>
            <a:ext cx="2883460" cy="1200328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External “a priori” information about the problem</a:t>
            </a:r>
            <a:endParaRPr lang="en-US" sz="2400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1378857" y="2477763"/>
            <a:ext cx="1886857" cy="485561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051905" y="2477763"/>
            <a:ext cx="0" cy="485561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745238" y="2477763"/>
            <a:ext cx="1052286" cy="485561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0" y="647442"/>
            <a:ext cx="8878860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28600" algn="just">
              <a:lnSpc>
                <a:spcPct val="120000"/>
              </a:lnSpc>
              <a:buFont typeface="Arial"/>
              <a:buChar char="•"/>
            </a:pPr>
            <a:r>
              <a:rPr lang="en-US" sz="28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Refinement </a:t>
            </a:r>
            <a:r>
              <a:rPr lang="en-US" sz="2800" b="1" dirty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-</a:t>
            </a:r>
            <a:r>
              <a:rPr lang="en-US" sz="28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optimization of </a:t>
            </a:r>
            <a:r>
              <a:rPr lang="en-US" sz="2800" b="1" i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</a:t>
            </a:r>
            <a:r>
              <a:rPr lang="en-US" sz="28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sz="2800" b="1" dirty="0" err="1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w.r.t</a:t>
            </a:r>
            <a:r>
              <a:rPr lang="en-US" sz="28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. model parameters: </a:t>
            </a:r>
          </a:p>
        </p:txBody>
      </p:sp>
    </p:spTree>
    <p:extLst>
      <p:ext uri="{BB962C8B-B14F-4D97-AF65-F5344CB8AC3E}">
        <p14:creationId xmlns:p14="http://schemas.microsoft.com/office/powerpoint/2010/main" val="2600498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6" t="6878" b="11464"/>
          <a:stretch/>
        </p:blipFill>
        <p:spPr>
          <a:xfrm>
            <a:off x="3676953" y="2346475"/>
            <a:ext cx="4910694" cy="43556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820440"/>
            <a:ext cx="88788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28600" algn="just">
              <a:buFont typeface="Arial"/>
              <a:buChar char="•"/>
            </a:pPr>
            <a:r>
              <a:rPr lang="en-US" sz="28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Aldose </a:t>
            </a:r>
            <a:r>
              <a:rPr lang="en-US" sz="2800" b="1" dirty="0" err="1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</a:t>
            </a:r>
            <a:r>
              <a:rPr lang="en-US" sz="2800" b="1" dirty="0" err="1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eductase</a:t>
            </a:r>
            <a:r>
              <a:rPr lang="en-US" sz="28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model: </a:t>
            </a:r>
          </a:p>
          <a:p>
            <a:pPr lvl="1" indent="-228600" algn="just">
              <a:buFont typeface="Arial"/>
              <a:buChar char="•"/>
            </a:pPr>
            <a:r>
              <a:rPr lang="en-US" sz="2800" b="1" dirty="0" smtClean="0">
                <a:ln w="1905"/>
                <a:solidFill>
                  <a:schemeClr val="accent6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PDB code: 1US0 </a:t>
            </a:r>
          </a:p>
          <a:p>
            <a:pPr lvl="1" indent="-228600" algn="just">
              <a:buFont typeface="Arial"/>
              <a:buChar char="•"/>
            </a:pPr>
            <a:r>
              <a:rPr lang="en-US" sz="2800" b="1" dirty="0" smtClean="0">
                <a:ln w="1905"/>
                <a:solidFill>
                  <a:schemeClr val="accent6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Resolution: 0.66 </a:t>
            </a:r>
            <a:r>
              <a:rPr lang="en-US" sz="2800" b="1" dirty="0" err="1" smtClean="0">
                <a:ln w="1905"/>
                <a:solidFill>
                  <a:schemeClr val="accent6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Å</a:t>
            </a:r>
            <a:endParaRPr lang="en-US" sz="2800" b="1" dirty="0" smtClean="0">
              <a:ln w="1905"/>
              <a:solidFill>
                <a:schemeClr val="accent6">
                  <a:lumMod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7437" y="-93010"/>
            <a:ext cx="9088658" cy="646331"/>
            <a:chOff x="55342" y="2815290"/>
            <a:chExt cx="9088658" cy="646331"/>
          </a:xfrm>
        </p:grpSpPr>
        <p:sp>
          <p:nvSpPr>
            <p:cNvPr id="7" name="Rectangle 6"/>
            <p:cNvSpPr/>
            <p:nvPr/>
          </p:nvSpPr>
          <p:spPr>
            <a:xfrm>
              <a:off x="55342" y="2904190"/>
              <a:ext cx="9088658" cy="552068"/>
            </a:xfrm>
            <a:prstGeom prst="rect">
              <a:avLst/>
            </a:prstGeom>
            <a:gradFill flip="none" rotWithShape="1">
              <a:gsLst>
                <a:gs pos="11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44880" y="2815290"/>
              <a:ext cx="8199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9063"/>
              <a:r>
                <a:rPr lang="en-US" sz="3600" b="1" dirty="0" smtClean="0">
                  <a:ln w="1905"/>
                  <a:solidFill>
                    <a:srgbClr val="254061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cs typeface="Wawati SC Regular"/>
                </a:rPr>
                <a:t>Constructing test system</a:t>
              </a:r>
              <a:endParaRPr lang="en-US" sz="36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Wawati SC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9850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6" t="6878" b="11464"/>
          <a:stretch/>
        </p:blipFill>
        <p:spPr>
          <a:xfrm>
            <a:off x="67437" y="2723988"/>
            <a:ext cx="4209166" cy="37334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39015"/>
            <a:ext cx="88788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28600" algn="just">
              <a:buFont typeface="Arial"/>
              <a:buChar char="•"/>
            </a:pPr>
            <a:r>
              <a:rPr lang="en-US" sz="28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Carve out well resolved in electron density map helix: </a:t>
            </a:r>
          </a:p>
          <a:p>
            <a:pPr lvl="1" indent="-228600" algn="just">
              <a:buFont typeface="Arial"/>
              <a:buChar char="•"/>
            </a:pPr>
            <a:r>
              <a:rPr lang="en-US" sz="2800" b="1" dirty="0" smtClean="0">
                <a:ln w="1905"/>
                <a:solidFill>
                  <a:srgbClr val="984807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A87-99 </a:t>
            </a:r>
          </a:p>
          <a:p>
            <a:pPr lvl="1" indent="-228600" algn="just">
              <a:buFont typeface="Arial"/>
              <a:buChar char="•"/>
            </a:pPr>
            <a:r>
              <a:rPr lang="en-US" sz="2800" b="1" dirty="0" smtClean="0">
                <a:ln w="1905"/>
                <a:solidFill>
                  <a:srgbClr val="984807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Convert to poly-GLY to speedup calculations</a:t>
            </a:r>
          </a:p>
          <a:p>
            <a:pPr lvl="1" indent="-228600" algn="just">
              <a:buFont typeface="Arial"/>
              <a:buChar char="•"/>
            </a:pPr>
            <a:r>
              <a:rPr lang="en-US" sz="2800" b="1" dirty="0" smtClean="0">
                <a:ln w="1905"/>
                <a:solidFill>
                  <a:srgbClr val="984807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Add H (“neutron” longer X-H distances)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7437" y="-93010"/>
            <a:ext cx="9088658" cy="646331"/>
            <a:chOff x="55342" y="2815290"/>
            <a:chExt cx="9088658" cy="646331"/>
          </a:xfrm>
        </p:grpSpPr>
        <p:sp>
          <p:nvSpPr>
            <p:cNvPr id="7" name="Rectangle 6"/>
            <p:cNvSpPr/>
            <p:nvPr/>
          </p:nvSpPr>
          <p:spPr>
            <a:xfrm>
              <a:off x="55342" y="2904190"/>
              <a:ext cx="9088658" cy="552068"/>
            </a:xfrm>
            <a:prstGeom prst="rect">
              <a:avLst/>
            </a:prstGeom>
            <a:gradFill flip="none" rotWithShape="1">
              <a:gsLst>
                <a:gs pos="11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44880" y="2815290"/>
              <a:ext cx="8199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9063"/>
              <a:r>
                <a:rPr lang="en-US" sz="3600" b="1" dirty="0" smtClean="0">
                  <a:ln w="1905"/>
                  <a:solidFill>
                    <a:srgbClr val="254061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cs typeface="Wawati SC Regular"/>
                </a:rPr>
                <a:t>Constructing test system</a:t>
              </a:r>
              <a:endParaRPr lang="en-US" sz="36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Wawati SC Regular"/>
              </a:endParaRPr>
            </a:p>
          </p:txBody>
        </p:sp>
      </p:grpSp>
      <p:pic>
        <p:nvPicPr>
          <p:cNvPr id="2" name="Picture 1" descr="p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1" t="34039" r="3866" b="34392"/>
          <a:stretch/>
        </p:blipFill>
        <p:spPr>
          <a:xfrm rot="2195946">
            <a:off x="4341959" y="3710961"/>
            <a:ext cx="4770356" cy="1683891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 rot="19663462">
            <a:off x="2592203" y="4093391"/>
            <a:ext cx="563229" cy="1627709"/>
          </a:xfrm>
          <a:prstGeom prst="ellipse">
            <a:avLst/>
          </a:prstGeom>
          <a:noFill/>
          <a:ln w="63500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3" idx="0"/>
            <a:endCxn id="2" idx="2"/>
          </p:cNvCxnSpPr>
          <p:nvPr/>
        </p:nvCxnSpPr>
        <p:spPr>
          <a:xfrm>
            <a:off x="2439225" y="4219140"/>
            <a:ext cx="3785934" cy="1009703"/>
          </a:xfrm>
          <a:prstGeom prst="line">
            <a:avLst/>
          </a:prstGeom>
          <a:ln w="63500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3" idx="4"/>
            <a:endCxn id="2" idx="2"/>
          </p:cNvCxnSpPr>
          <p:nvPr/>
        </p:nvCxnSpPr>
        <p:spPr>
          <a:xfrm flipV="1">
            <a:off x="3308410" y="5228843"/>
            <a:ext cx="2916749" cy="366507"/>
          </a:xfrm>
          <a:prstGeom prst="line">
            <a:avLst/>
          </a:prstGeom>
          <a:ln w="63500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543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39015"/>
            <a:ext cx="88788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28600" algn="just">
              <a:buFont typeface="Arial"/>
              <a:buChar char="•"/>
            </a:pPr>
            <a:r>
              <a:rPr lang="en-US" sz="28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Consider…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7437" y="-93010"/>
            <a:ext cx="9088658" cy="646331"/>
            <a:chOff x="55342" y="2815290"/>
            <a:chExt cx="9088658" cy="646331"/>
          </a:xfrm>
        </p:grpSpPr>
        <p:sp>
          <p:nvSpPr>
            <p:cNvPr id="7" name="Rectangle 6"/>
            <p:cNvSpPr/>
            <p:nvPr/>
          </p:nvSpPr>
          <p:spPr>
            <a:xfrm>
              <a:off x="55342" y="2904190"/>
              <a:ext cx="9088658" cy="552068"/>
            </a:xfrm>
            <a:prstGeom prst="rect">
              <a:avLst/>
            </a:prstGeom>
            <a:gradFill flip="none" rotWithShape="1">
              <a:gsLst>
                <a:gs pos="11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44880" y="2815290"/>
              <a:ext cx="8199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9063"/>
              <a:r>
                <a:rPr lang="en-US" sz="3600" b="1" dirty="0" smtClean="0">
                  <a:ln w="1905"/>
                  <a:solidFill>
                    <a:srgbClr val="254061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cs typeface="Wawati SC Regular"/>
                </a:rPr>
                <a:t>Constructing test system</a:t>
              </a:r>
              <a:endParaRPr lang="en-US" sz="36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Wawati SC Regular"/>
              </a:endParaRPr>
            </a:p>
          </p:txBody>
        </p:sp>
      </p:grpSp>
      <p:pic>
        <p:nvPicPr>
          <p:cNvPr id="2" name="Picture 1" descr="p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1" t="34039" r="3866" b="34392"/>
          <a:stretch/>
        </p:blipFill>
        <p:spPr>
          <a:xfrm>
            <a:off x="1547960" y="1162235"/>
            <a:ext cx="4770356" cy="168389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944368"/>
            <a:ext cx="88788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		… as a reference and </a:t>
            </a:r>
            <a:r>
              <a:rPr lang="en-US" sz="2800" b="1" dirty="0" smtClean="0">
                <a:ln w="1905"/>
                <a:solidFill>
                  <a:schemeClr val="accent6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simulate (calculate) structure factors from it (Fobs)</a:t>
            </a:r>
          </a:p>
        </p:txBody>
      </p:sp>
    </p:spTree>
    <p:extLst>
      <p:ext uri="{BB962C8B-B14F-4D97-AF65-F5344CB8AC3E}">
        <p14:creationId xmlns:p14="http://schemas.microsoft.com/office/powerpoint/2010/main" val="1526640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39015"/>
            <a:ext cx="88788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28600" algn="just">
              <a:buFont typeface="Arial"/>
              <a:buChar char="•"/>
            </a:pPr>
            <a:r>
              <a:rPr lang="en-US" sz="28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Consider…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7437" y="-93010"/>
            <a:ext cx="9088658" cy="646331"/>
            <a:chOff x="55342" y="2815290"/>
            <a:chExt cx="9088658" cy="646331"/>
          </a:xfrm>
        </p:grpSpPr>
        <p:sp>
          <p:nvSpPr>
            <p:cNvPr id="7" name="Rectangle 6"/>
            <p:cNvSpPr/>
            <p:nvPr/>
          </p:nvSpPr>
          <p:spPr>
            <a:xfrm>
              <a:off x="55342" y="2904190"/>
              <a:ext cx="9088658" cy="552068"/>
            </a:xfrm>
            <a:prstGeom prst="rect">
              <a:avLst/>
            </a:prstGeom>
            <a:gradFill flip="none" rotWithShape="1">
              <a:gsLst>
                <a:gs pos="11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44880" y="2815290"/>
              <a:ext cx="8199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9063"/>
              <a:r>
                <a:rPr lang="en-US" sz="3600" b="1" dirty="0" smtClean="0">
                  <a:ln w="1905"/>
                  <a:solidFill>
                    <a:srgbClr val="254061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cs typeface="Wawati SC Regular"/>
                </a:rPr>
                <a:t>Constructing test system</a:t>
              </a:r>
              <a:endParaRPr lang="en-US" sz="36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Wawati SC Regular"/>
              </a:endParaRPr>
            </a:p>
          </p:txBody>
        </p:sp>
      </p:grpSp>
      <p:pic>
        <p:nvPicPr>
          <p:cNvPr id="2" name="Picture 1" descr="p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1" t="34039" r="3866" b="34392"/>
          <a:stretch/>
        </p:blipFill>
        <p:spPr>
          <a:xfrm>
            <a:off x="1547960" y="1162235"/>
            <a:ext cx="4770356" cy="168389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2944368"/>
            <a:ext cx="88788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		… as a reference and </a:t>
            </a:r>
            <a:r>
              <a:rPr lang="en-US" sz="2800" b="1" dirty="0" smtClean="0">
                <a:ln w="1905"/>
                <a:solidFill>
                  <a:srgbClr val="984807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calculate a set of perturbed 								models with different perturbation dose 						introduced into coordinates</a:t>
            </a:r>
          </a:p>
        </p:txBody>
      </p:sp>
    </p:spTree>
    <p:extLst>
      <p:ext uri="{BB962C8B-B14F-4D97-AF65-F5344CB8AC3E}">
        <p14:creationId xmlns:p14="http://schemas.microsoft.com/office/powerpoint/2010/main" val="2553375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51349"/>
            <a:ext cx="88788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28600" algn="just">
              <a:buFont typeface="Arial"/>
              <a:buChar char="•"/>
            </a:pPr>
            <a:r>
              <a:rPr lang="en-US" sz="28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5 sets of perturbed models: 0.3, 0.6, 0.9, 1.2, 1.5 </a:t>
            </a:r>
            <a:r>
              <a:rPr lang="en-US" sz="2800" b="1" dirty="0" err="1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Å</a:t>
            </a:r>
            <a:r>
              <a:rPr lang="en-US" sz="28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</a:p>
          <a:p>
            <a:pPr lvl="1" indent="-228600" algn="just">
              <a:buFont typeface="Arial"/>
              <a:buChar char="•"/>
            </a:pPr>
            <a:r>
              <a:rPr lang="en-US" sz="2800" b="1" dirty="0" smtClean="0">
                <a:ln w="1905"/>
                <a:solidFill>
                  <a:srgbClr val="984807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10 models in each set, 50 models total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7437" y="-93010"/>
            <a:ext cx="9088658" cy="646331"/>
            <a:chOff x="55342" y="2815290"/>
            <a:chExt cx="9088658" cy="646331"/>
          </a:xfrm>
        </p:grpSpPr>
        <p:sp>
          <p:nvSpPr>
            <p:cNvPr id="7" name="Rectangle 6"/>
            <p:cNvSpPr/>
            <p:nvPr/>
          </p:nvSpPr>
          <p:spPr>
            <a:xfrm>
              <a:off x="55342" y="2904190"/>
              <a:ext cx="9088658" cy="552068"/>
            </a:xfrm>
            <a:prstGeom prst="rect">
              <a:avLst/>
            </a:prstGeom>
            <a:gradFill flip="none" rotWithShape="1">
              <a:gsLst>
                <a:gs pos="11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44880" y="2815290"/>
              <a:ext cx="8199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9063"/>
              <a:r>
                <a:rPr lang="en-US" sz="3600" b="1" dirty="0" smtClean="0">
                  <a:ln w="1905"/>
                  <a:solidFill>
                    <a:srgbClr val="254061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cs typeface="Wawati SC Regular"/>
                </a:rPr>
                <a:t>Constructing test system</a:t>
              </a:r>
              <a:endParaRPr lang="en-US" sz="36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Wawati SC Regular"/>
              </a:endParaRPr>
            </a:p>
          </p:txBody>
        </p:sp>
      </p:grpSp>
      <p:pic>
        <p:nvPicPr>
          <p:cNvPr id="9" name="Picture 8" descr="p3-0.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09" r="4318" b="35361"/>
          <a:stretch/>
        </p:blipFill>
        <p:spPr>
          <a:xfrm>
            <a:off x="133868" y="1750256"/>
            <a:ext cx="4374581" cy="1427836"/>
          </a:xfrm>
          <a:prstGeom prst="rect">
            <a:avLst/>
          </a:prstGeom>
        </p:spPr>
      </p:pic>
      <p:pic>
        <p:nvPicPr>
          <p:cNvPr id="10" name="Picture 9" descr="p3-0.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07" r="3339" b="34816"/>
          <a:stretch/>
        </p:blipFill>
        <p:spPr>
          <a:xfrm>
            <a:off x="67437" y="3489376"/>
            <a:ext cx="4419341" cy="1466561"/>
          </a:xfrm>
          <a:prstGeom prst="rect">
            <a:avLst/>
          </a:prstGeom>
        </p:spPr>
      </p:pic>
      <p:pic>
        <p:nvPicPr>
          <p:cNvPr id="12" name="Picture 11" descr="p3-0.9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98" r="5700" b="34090"/>
          <a:stretch/>
        </p:blipFill>
        <p:spPr>
          <a:xfrm>
            <a:off x="4734982" y="1750256"/>
            <a:ext cx="4311396" cy="1436157"/>
          </a:xfrm>
          <a:prstGeom prst="rect">
            <a:avLst/>
          </a:prstGeom>
        </p:spPr>
      </p:pic>
      <p:pic>
        <p:nvPicPr>
          <p:cNvPr id="13" name="Picture 12" descr="p3-1.2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07" r="2865" b="32819"/>
          <a:stretch/>
        </p:blipFill>
        <p:spPr>
          <a:xfrm>
            <a:off x="2383109" y="5165011"/>
            <a:ext cx="4441012" cy="1557863"/>
          </a:xfrm>
          <a:prstGeom prst="rect">
            <a:avLst/>
          </a:prstGeom>
        </p:spPr>
      </p:pic>
      <p:pic>
        <p:nvPicPr>
          <p:cNvPr id="14" name="Picture 13" descr="p3-1.5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" t="34498" r="3866" b="34816"/>
          <a:stretch/>
        </p:blipFill>
        <p:spPr>
          <a:xfrm>
            <a:off x="4826843" y="3489376"/>
            <a:ext cx="4317157" cy="14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236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750965"/>
            <a:ext cx="88788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28600" algn="just">
              <a:buFont typeface="Arial"/>
              <a:buChar char="•"/>
            </a:pPr>
            <a:r>
              <a:rPr lang="en-US" sz="28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For each model…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7437" y="-93010"/>
            <a:ext cx="9088658" cy="646331"/>
            <a:chOff x="55342" y="2815290"/>
            <a:chExt cx="9088658" cy="646331"/>
          </a:xfrm>
        </p:grpSpPr>
        <p:sp>
          <p:nvSpPr>
            <p:cNvPr id="7" name="Rectangle 6"/>
            <p:cNvSpPr/>
            <p:nvPr/>
          </p:nvSpPr>
          <p:spPr>
            <a:xfrm>
              <a:off x="55342" y="2904190"/>
              <a:ext cx="9088658" cy="552068"/>
            </a:xfrm>
            <a:prstGeom prst="rect">
              <a:avLst/>
            </a:prstGeom>
            <a:gradFill flip="none" rotWithShape="1">
              <a:gsLst>
                <a:gs pos="11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44880" y="2815290"/>
              <a:ext cx="8199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9063"/>
              <a:r>
                <a:rPr lang="en-US" sz="3600" b="1" dirty="0" smtClean="0">
                  <a:ln w="1905"/>
                  <a:solidFill>
                    <a:srgbClr val="254061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cs typeface="Wawati SC Regular"/>
                </a:rPr>
                <a:t>Refinement and pure optimization</a:t>
              </a:r>
              <a:endParaRPr lang="en-US" sz="36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Wawati SC Regular"/>
              </a:endParaRPr>
            </a:p>
          </p:txBody>
        </p:sp>
      </p:grpSp>
      <p:pic>
        <p:nvPicPr>
          <p:cNvPr id="9" name="Picture 8" descr="p3-0.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09" r="4318" b="35361"/>
          <a:stretch/>
        </p:blipFill>
        <p:spPr>
          <a:xfrm>
            <a:off x="2541900" y="1256181"/>
            <a:ext cx="2418056" cy="789238"/>
          </a:xfrm>
          <a:prstGeom prst="rect">
            <a:avLst/>
          </a:prstGeom>
        </p:spPr>
      </p:pic>
      <p:pic>
        <p:nvPicPr>
          <p:cNvPr id="10" name="Picture 9" descr="p3-0.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07" r="3339" b="34816"/>
          <a:stretch/>
        </p:blipFill>
        <p:spPr>
          <a:xfrm>
            <a:off x="2475469" y="2050019"/>
            <a:ext cx="2442797" cy="810644"/>
          </a:xfrm>
          <a:prstGeom prst="rect">
            <a:avLst/>
          </a:prstGeom>
        </p:spPr>
      </p:pic>
      <p:pic>
        <p:nvPicPr>
          <p:cNvPr id="12" name="Picture 11" descr="p3-0.9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98" r="5700" b="34090"/>
          <a:stretch/>
        </p:blipFill>
        <p:spPr>
          <a:xfrm>
            <a:off x="5711102" y="1256181"/>
            <a:ext cx="2383130" cy="793837"/>
          </a:xfrm>
          <a:prstGeom prst="rect">
            <a:avLst/>
          </a:prstGeom>
        </p:spPr>
      </p:pic>
      <p:pic>
        <p:nvPicPr>
          <p:cNvPr id="13" name="Picture 12" descr="p3-1.2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07" r="2865" b="32819"/>
          <a:stretch/>
        </p:blipFill>
        <p:spPr>
          <a:xfrm>
            <a:off x="4090571" y="2860663"/>
            <a:ext cx="2454776" cy="861111"/>
          </a:xfrm>
          <a:prstGeom prst="rect">
            <a:avLst/>
          </a:prstGeom>
        </p:spPr>
      </p:pic>
      <p:pic>
        <p:nvPicPr>
          <p:cNvPr id="14" name="Picture 13" descr="p3-1.5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" t="34498" r="3866" b="34816"/>
          <a:stretch/>
        </p:blipFill>
        <p:spPr>
          <a:xfrm>
            <a:off x="5802964" y="2050018"/>
            <a:ext cx="2386315" cy="77549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4706" y="3568118"/>
            <a:ext cx="8878860" cy="3108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2" algn="just"/>
            <a:r>
              <a:rPr lang="en-US" sz="28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…Do:</a:t>
            </a:r>
            <a:endParaRPr lang="en-US" sz="2800" b="1" dirty="0">
              <a:ln w="1905"/>
              <a:solidFill>
                <a:schemeClr val="accent1">
                  <a:lumMod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marL="1600200" lvl="3" indent="-457200" algn="just">
              <a:buFont typeface="Arial"/>
              <a:buChar char="•"/>
            </a:pPr>
            <a:r>
              <a:rPr lang="en-US" sz="2800" b="1" dirty="0" smtClean="0">
                <a:ln w="1905"/>
                <a:solidFill>
                  <a:srgbClr val="984807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Optimization</a:t>
            </a:r>
          </a:p>
          <a:p>
            <a:pPr marL="2057400" lvl="4" indent="-457200" algn="just">
              <a:buFont typeface="Arial"/>
              <a:buChar char="•"/>
            </a:pPr>
            <a:r>
              <a:rPr lang="en-US" sz="2800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QM (</a:t>
            </a:r>
            <a:r>
              <a:rPr lang="en-US" sz="2800" b="1" dirty="0" err="1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Mopac</a:t>
            </a:r>
            <a:r>
              <a:rPr lang="en-US" sz="2800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)</a:t>
            </a:r>
          </a:p>
          <a:p>
            <a:pPr marL="2057400" lvl="4" indent="-457200" algn="just">
              <a:buFont typeface="Arial"/>
              <a:buChar char="•"/>
            </a:pPr>
            <a:r>
              <a:rPr lang="en-US" sz="2800" b="1" i="1" dirty="0" err="1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Phenix</a:t>
            </a:r>
            <a:endParaRPr lang="en-US" sz="2800" b="1" i="1" dirty="0" smtClean="0">
              <a:ln w="1905"/>
              <a:solidFill>
                <a:schemeClr val="accent3">
                  <a:lumMod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marL="1600200" lvl="3" indent="-457200" algn="just">
              <a:buFont typeface="Arial"/>
              <a:buChar char="•"/>
            </a:pPr>
            <a:r>
              <a:rPr lang="en-US" sz="2800" b="1" dirty="0" smtClean="0">
                <a:ln w="1905"/>
                <a:solidFill>
                  <a:srgbClr val="984807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Refinement</a:t>
            </a:r>
          </a:p>
          <a:p>
            <a:pPr marL="2057400" lvl="4" indent="-457200" algn="just">
              <a:buFont typeface="Arial"/>
              <a:buChar char="•"/>
            </a:pPr>
            <a:r>
              <a:rPr lang="en-US" sz="2800" b="1" dirty="0" smtClean="0">
                <a:ln w="1905"/>
                <a:solidFill>
                  <a:srgbClr val="4F6228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QM (</a:t>
            </a:r>
            <a:r>
              <a:rPr lang="en-US" sz="2800" b="1" dirty="0" err="1" smtClean="0">
                <a:ln w="1905"/>
                <a:solidFill>
                  <a:srgbClr val="4F6228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Mopac</a:t>
            </a:r>
            <a:r>
              <a:rPr lang="en-US" sz="2800" b="1" dirty="0" smtClean="0">
                <a:ln w="1905"/>
                <a:solidFill>
                  <a:srgbClr val="4F6228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)</a:t>
            </a:r>
          </a:p>
          <a:p>
            <a:pPr marL="2057400" lvl="4" indent="-457200" algn="just">
              <a:buFont typeface="Arial"/>
              <a:buChar char="•"/>
            </a:pPr>
            <a:r>
              <a:rPr lang="en-US" sz="2800" b="1" i="1" dirty="0" err="1" smtClean="0">
                <a:ln w="1905"/>
                <a:solidFill>
                  <a:srgbClr val="4F6228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Phenix</a:t>
            </a:r>
            <a:endParaRPr lang="en-US" sz="2800" b="1" i="1" dirty="0" smtClean="0">
              <a:ln w="1905"/>
              <a:solidFill>
                <a:srgbClr val="4F6228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7244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7437" y="-93010"/>
            <a:ext cx="9088658" cy="646331"/>
            <a:chOff x="55342" y="2815290"/>
            <a:chExt cx="9088658" cy="646331"/>
          </a:xfrm>
        </p:grpSpPr>
        <p:sp>
          <p:nvSpPr>
            <p:cNvPr id="7" name="Rectangle 6"/>
            <p:cNvSpPr/>
            <p:nvPr/>
          </p:nvSpPr>
          <p:spPr>
            <a:xfrm>
              <a:off x="55342" y="2904190"/>
              <a:ext cx="9088658" cy="552068"/>
            </a:xfrm>
            <a:prstGeom prst="rect">
              <a:avLst/>
            </a:prstGeom>
            <a:gradFill flip="none" rotWithShape="1">
              <a:gsLst>
                <a:gs pos="11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44880" y="2815290"/>
              <a:ext cx="8199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9063"/>
              <a:r>
                <a:rPr lang="en-US" sz="3600" b="1" dirty="0" smtClean="0">
                  <a:ln w="1905"/>
                  <a:solidFill>
                    <a:srgbClr val="254061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cs typeface="Wawati SC Regular"/>
                </a:rPr>
                <a:t>Assessing results</a:t>
              </a:r>
              <a:endParaRPr lang="en-US" sz="36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Wawati SC Regular"/>
              </a:endParaRPr>
            </a:p>
          </p:txBody>
        </p:sp>
      </p:grpSp>
      <p:pic>
        <p:nvPicPr>
          <p:cNvPr id="3" name="Picture 2" descr="p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17" b="34271"/>
          <a:stretch/>
        </p:blipFill>
        <p:spPr>
          <a:xfrm>
            <a:off x="1426828" y="1469350"/>
            <a:ext cx="6858000" cy="215421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750965"/>
            <a:ext cx="88788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28600" algn="just">
              <a:buFont typeface="Arial"/>
              <a:buChar char="•"/>
            </a:pPr>
            <a:r>
              <a:rPr lang="en-US" sz="28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 know how many H-bonds are in reference model …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3785442"/>
            <a:ext cx="91440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7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… we can calculate how many H-bonds survived perturbation: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364885"/>
              </p:ext>
            </p:extLst>
          </p:nvPr>
        </p:nvGraphicFramePr>
        <p:xfrm>
          <a:off x="1962237" y="4367644"/>
          <a:ext cx="5658022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44783"/>
                <a:gridCol w="301323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Perturbation</a:t>
                      </a:r>
                      <a:r>
                        <a:rPr lang="en-US" baseline="0" dirty="0" smtClean="0"/>
                        <a:t> amount (</a:t>
                      </a:r>
                      <a:r>
                        <a:rPr lang="en-US" baseline="0" dirty="0" err="1" smtClean="0"/>
                        <a:t>Å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Percentage of H conserved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0215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7437" y="-93010"/>
            <a:ext cx="9088658" cy="646331"/>
            <a:chOff x="55342" y="2815290"/>
            <a:chExt cx="9088658" cy="646331"/>
          </a:xfrm>
        </p:grpSpPr>
        <p:sp>
          <p:nvSpPr>
            <p:cNvPr id="7" name="Rectangle 6"/>
            <p:cNvSpPr/>
            <p:nvPr/>
          </p:nvSpPr>
          <p:spPr>
            <a:xfrm>
              <a:off x="55342" y="2904190"/>
              <a:ext cx="9088658" cy="552068"/>
            </a:xfrm>
            <a:prstGeom prst="rect">
              <a:avLst/>
            </a:prstGeom>
            <a:gradFill flip="none" rotWithShape="1">
              <a:gsLst>
                <a:gs pos="11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44880" y="2815290"/>
              <a:ext cx="8199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9063"/>
              <a:r>
                <a:rPr lang="en-US" sz="3600" b="1" dirty="0" smtClean="0">
                  <a:ln w="1905"/>
                  <a:solidFill>
                    <a:srgbClr val="254061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cs typeface="Wawati SC Regular"/>
                </a:rPr>
                <a:t>Results</a:t>
              </a:r>
              <a:endParaRPr lang="en-US" sz="36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Wawati SC Regular"/>
              </a:endParaRPr>
            </a:p>
          </p:txBody>
        </p:sp>
      </p:grp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567727"/>
              </p:ext>
            </p:extLst>
          </p:nvPr>
        </p:nvGraphicFramePr>
        <p:xfrm>
          <a:off x="1837723" y="1167449"/>
          <a:ext cx="5658022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44783"/>
                <a:gridCol w="301323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Perturbation</a:t>
                      </a:r>
                      <a:r>
                        <a:rPr lang="en-US" baseline="0" dirty="0" smtClean="0"/>
                        <a:t> amount (</a:t>
                      </a:r>
                      <a:r>
                        <a:rPr lang="en-US" baseline="0" dirty="0" err="1" smtClean="0"/>
                        <a:t>Å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Percentage of H conserved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0" y="557159"/>
            <a:ext cx="88788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28600" algn="just">
              <a:buFont typeface="Arial"/>
              <a:buChar char="•"/>
            </a:pPr>
            <a:r>
              <a:rPr lang="en-US" sz="2800" b="1" i="1" dirty="0" err="1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Phenix</a:t>
            </a:r>
            <a:r>
              <a:rPr lang="en-US" sz="28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optimization: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5159491"/>
              </p:ext>
            </p:extLst>
          </p:nvPr>
        </p:nvGraphicFramePr>
        <p:xfrm>
          <a:off x="1837723" y="3959718"/>
          <a:ext cx="5658022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44783"/>
                <a:gridCol w="301323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Perturbation</a:t>
                      </a:r>
                      <a:r>
                        <a:rPr lang="en-US" baseline="0" dirty="0" smtClean="0"/>
                        <a:t> amount (</a:t>
                      </a:r>
                      <a:r>
                        <a:rPr lang="en-US" baseline="0" dirty="0" err="1" smtClean="0"/>
                        <a:t>Å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Percentage of H conserved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0" y="3374315"/>
            <a:ext cx="88788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28600" algn="just">
              <a:buFont typeface="Arial"/>
              <a:buChar char="•"/>
            </a:pPr>
            <a:r>
              <a:rPr lang="en-US" sz="28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QM optimization:</a:t>
            </a:r>
          </a:p>
        </p:txBody>
      </p:sp>
    </p:spTree>
    <p:extLst>
      <p:ext uri="{BB962C8B-B14F-4D97-AF65-F5344CB8AC3E}">
        <p14:creationId xmlns:p14="http://schemas.microsoft.com/office/powerpoint/2010/main" val="3306042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7437" y="-93010"/>
            <a:ext cx="9088658" cy="646331"/>
            <a:chOff x="55342" y="2815290"/>
            <a:chExt cx="9088658" cy="646331"/>
          </a:xfrm>
        </p:grpSpPr>
        <p:sp>
          <p:nvSpPr>
            <p:cNvPr id="7" name="Rectangle 6"/>
            <p:cNvSpPr/>
            <p:nvPr/>
          </p:nvSpPr>
          <p:spPr>
            <a:xfrm>
              <a:off x="55342" y="2904190"/>
              <a:ext cx="9088658" cy="552068"/>
            </a:xfrm>
            <a:prstGeom prst="rect">
              <a:avLst/>
            </a:prstGeom>
            <a:gradFill flip="none" rotWithShape="1">
              <a:gsLst>
                <a:gs pos="11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44880" y="2815290"/>
              <a:ext cx="8199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9063"/>
              <a:r>
                <a:rPr lang="en-US" sz="3600" b="1" dirty="0" smtClean="0">
                  <a:ln w="1905"/>
                  <a:solidFill>
                    <a:srgbClr val="254061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cs typeface="Wawati SC Regular"/>
                </a:rPr>
                <a:t>Results</a:t>
              </a:r>
              <a:endParaRPr lang="en-US" sz="36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Wawati SC Regular"/>
              </a:endParaRPr>
            </a:p>
          </p:txBody>
        </p:sp>
      </p:grp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939940"/>
              </p:ext>
            </p:extLst>
          </p:nvPr>
        </p:nvGraphicFramePr>
        <p:xfrm>
          <a:off x="1837723" y="1167449"/>
          <a:ext cx="5658022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44783"/>
                <a:gridCol w="301323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Perturbation</a:t>
                      </a:r>
                      <a:r>
                        <a:rPr lang="en-US" baseline="0" dirty="0" smtClean="0"/>
                        <a:t> amount (</a:t>
                      </a:r>
                      <a:r>
                        <a:rPr lang="en-US" baseline="0" dirty="0" err="1" smtClean="0"/>
                        <a:t>Å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Percentage of H conserved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0" y="557159"/>
            <a:ext cx="88788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28600" algn="just">
              <a:buFont typeface="Arial"/>
              <a:buChar char="•"/>
            </a:pPr>
            <a:r>
              <a:rPr lang="en-US" sz="2800" b="1" i="1" dirty="0" err="1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Phenix</a:t>
            </a:r>
            <a:r>
              <a:rPr lang="en-US" sz="28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refinement: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382482"/>
              </p:ext>
            </p:extLst>
          </p:nvPr>
        </p:nvGraphicFramePr>
        <p:xfrm>
          <a:off x="1837723" y="3959718"/>
          <a:ext cx="5658022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44783"/>
                <a:gridCol w="301323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Perturbation</a:t>
                      </a:r>
                      <a:r>
                        <a:rPr lang="en-US" baseline="0" dirty="0" smtClean="0"/>
                        <a:t> amount (</a:t>
                      </a:r>
                      <a:r>
                        <a:rPr lang="en-US" baseline="0" dirty="0" err="1" smtClean="0"/>
                        <a:t>Å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Percentage of H conserved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0" y="3374315"/>
            <a:ext cx="88788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28600" algn="just">
              <a:buFont typeface="Arial"/>
              <a:buChar char="•"/>
            </a:pPr>
            <a:r>
              <a:rPr lang="en-US" sz="28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QM refinement:</a:t>
            </a:r>
          </a:p>
        </p:txBody>
      </p:sp>
    </p:spTree>
    <p:extLst>
      <p:ext uri="{BB962C8B-B14F-4D97-AF65-F5344CB8AC3E}">
        <p14:creationId xmlns:p14="http://schemas.microsoft.com/office/powerpoint/2010/main" val="204421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7437" y="-93010"/>
            <a:ext cx="9088658" cy="646331"/>
            <a:chOff x="55342" y="2815290"/>
            <a:chExt cx="9088658" cy="646331"/>
          </a:xfrm>
        </p:grpSpPr>
        <p:sp>
          <p:nvSpPr>
            <p:cNvPr id="7" name="Rectangle 6"/>
            <p:cNvSpPr/>
            <p:nvPr/>
          </p:nvSpPr>
          <p:spPr>
            <a:xfrm>
              <a:off x="55342" y="2904190"/>
              <a:ext cx="9088658" cy="552068"/>
            </a:xfrm>
            <a:prstGeom prst="rect">
              <a:avLst/>
            </a:prstGeom>
            <a:gradFill flip="none" rotWithShape="1">
              <a:gsLst>
                <a:gs pos="11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44880" y="2815290"/>
              <a:ext cx="8199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9063"/>
              <a:r>
                <a:rPr lang="en-US" sz="3600" b="1" dirty="0" smtClean="0">
                  <a:ln w="1905"/>
                  <a:solidFill>
                    <a:srgbClr val="254061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cs typeface="Wawati SC Regular"/>
                </a:rPr>
                <a:t>Results – Question</a:t>
              </a:r>
              <a:endParaRPr lang="en-US" sz="36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Wawati SC Regular"/>
              </a:endParaRPr>
            </a:p>
          </p:txBody>
        </p:sp>
      </p:grp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646820"/>
              </p:ext>
            </p:extLst>
          </p:nvPr>
        </p:nvGraphicFramePr>
        <p:xfrm>
          <a:off x="3056923" y="3261218"/>
          <a:ext cx="5658022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44783"/>
                <a:gridCol w="301323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Perturbation</a:t>
                      </a:r>
                      <a:r>
                        <a:rPr lang="en-US" baseline="0" dirty="0" smtClean="0"/>
                        <a:t> amount (</a:t>
                      </a:r>
                      <a:r>
                        <a:rPr lang="en-US" baseline="0" dirty="0" err="1" smtClean="0"/>
                        <a:t>Å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Percentage of H conserved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0" y="3056815"/>
            <a:ext cx="88788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28600" algn="just">
              <a:buFont typeface="Arial"/>
              <a:buChar char="•"/>
            </a:pPr>
            <a:r>
              <a:rPr lang="en-US" sz="28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QM refinement: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887387"/>
              </p:ext>
            </p:extLst>
          </p:nvPr>
        </p:nvGraphicFramePr>
        <p:xfrm>
          <a:off x="3056923" y="764390"/>
          <a:ext cx="5658022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44783"/>
                <a:gridCol w="301323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Perturbation</a:t>
                      </a:r>
                      <a:r>
                        <a:rPr lang="en-US" baseline="0" dirty="0" smtClean="0"/>
                        <a:t> amount (</a:t>
                      </a:r>
                      <a:r>
                        <a:rPr lang="en-US" baseline="0" dirty="0" err="1" smtClean="0"/>
                        <a:t>Å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Percentage of H conserved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0" y="496487"/>
            <a:ext cx="88788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28600" algn="just">
              <a:buFont typeface="Arial"/>
              <a:buChar char="•"/>
            </a:pPr>
            <a:r>
              <a:rPr lang="en-US" sz="28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QM optimization: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5711115"/>
            <a:ext cx="88788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28600" algn="just">
              <a:buFont typeface="Arial"/>
              <a:buChar char="•"/>
            </a:pPr>
            <a:r>
              <a:rPr lang="en-US" sz="28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Why refinement looses so many H-bonds?</a:t>
            </a:r>
          </a:p>
        </p:txBody>
      </p:sp>
    </p:spTree>
    <p:extLst>
      <p:ext uri="{BB962C8B-B14F-4D97-AF65-F5344CB8AC3E}">
        <p14:creationId xmlns:p14="http://schemas.microsoft.com/office/powerpoint/2010/main" val="361369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7437" y="-93010"/>
            <a:ext cx="9088658" cy="646331"/>
            <a:chOff x="55342" y="2815290"/>
            <a:chExt cx="9088658" cy="646331"/>
          </a:xfrm>
        </p:grpSpPr>
        <p:sp>
          <p:nvSpPr>
            <p:cNvPr id="7" name="Rectangle 6"/>
            <p:cNvSpPr/>
            <p:nvPr/>
          </p:nvSpPr>
          <p:spPr>
            <a:xfrm>
              <a:off x="55342" y="2904190"/>
              <a:ext cx="9088658" cy="552068"/>
            </a:xfrm>
            <a:prstGeom prst="rect">
              <a:avLst/>
            </a:prstGeom>
            <a:gradFill flip="none" rotWithShape="1">
              <a:gsLst>
                <a:gs pos="11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44880" y="2815290"/>
              <a:ext cx="8199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9063"/>
              <a:r>
                <a:rPr lang="en-US" sz="3600" b="1" dirty="0" smtClean="0">
                  <a:ln w="1905"/>
                  <a:solidFill>
                    <a:srgbClr val="254061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cs typeface="Wawati SC Regular"/>
                </a:rPr>
                <a:t>Refinement in a nutshell</a:t>
              </a:r>
              <a:endParaRPr lang="en-US" sz="36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Wawati SC Regular"/>
              </a:endParaRPr>
            </a:p>
          </p:txBody>
        </p:sp>
      </p:grpSp>
      <p:graphicFrame>
        <p:nvGraphicFramePr>
          <p:cNvPr id="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7705018"/>
              </p:ext>
            </p:extLst>
          </p:nvPr>
        </p:nvGraphicFramePr>
        <p:xfrm>
          <a:off x="1538005" y="1871188"/>
          <a:ext cx="5735637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" name="Equation" r:id="rId3" imgW="2273300" imgH="215900" progId="Equation.3">
                  <p:embed/>
                </p:oleObj>
              </mc:Choice>
              <mc:Fallback>
                <p:oleObj name="Equation" r:id="rId3" imgW="22733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8005" y="1871188"/>
                        <a:ext cx="5735637" cy="54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11716" y="3023802"/>
            <a:ext cx="1777522" cy="1200328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From diffraction experiment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922688" y="3023802"/>
            <a:ext cx="1777522" cy="1200328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From crystal structure model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462254" y="3023802"/>
            <a:ext cx="2883460" cy="1200328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External “a priori” information about the problem</a:t>
            </a:r>
            <a:endParaRPr lang="en-US" sz="2400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1378857" y="2417288"/>
            <a:ext cx="1886857" cy="485561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051905" y="2417288"/>
            <a:ext cx="0" cy="485561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745238" y="2417288"/>
            <a:ext cx="1052286" cy="485561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17929" y="4225687"/>
            <a:ext cx="2289024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800" b="1" dirty="0" smtClean="0">
                <a:ln w="1905"/>
                <a:solidFill>
                  <a:schemeClr val="accent6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Primary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849301" y="4224130"/>
            <a:ext cx="2289024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800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Secondary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7437" y="5042900"/>
            <a:ext cx="8885766" cy="966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 dirty="0" smtClean="0">
                <a:ln w="1905"/>
                <a:solidFill>
                  <a:srgbClr val="984807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 want to fit model to data as good as possible </a:t>
            </a:r>
            <a:r>
              <a:rPr lang="en-US" sz="2400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without violating available “a priori” knowledge</a:t>
            </a:r>
            <a:r>
              <a:rPr lang="en-US" sz="2400" b="1" dirty="0" smtClean="0">
                <a:ln w="1905"/>
                <a:solidFill>
                  <a:schemeClr val="accent6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809318"/>
            <a:ext cx="8878860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28600" algn="just">
              <a:lnSpc>
                <a:spcPct val="120000"/>
              </a:lnSpc>
              <a:buFont typeface="Arial"/>
              <a:buChar char="•"/>
            </a:pPr>
            <a:r>
              <a:rPr lang="en-US" sz="28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Refinement </a:t>
            </a:r>
            <a:r>
              <a:rPr lang="en-US" sz="2800" b="1" dirty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-</a:t>
            </a:r>
            <a:r>
              <a:rPr lang="en-US" sz="28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optimization of </a:t>
            </a:r>
            <a:r>
              <a:rPr lang="en-US" sz="2800" b="1" i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</a:t>
            </a:r>
            <a:r>
              <a:rPr lang="en-US" sz="28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sz="2800" b="1" dirty="0" err="1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w.r.t</a:t>
            </a:r>
            <a:r>
              <a:rPr lang="en-US" sz="28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. model parameters: </a:t>
            </a:r>
          </a:p>
        </p:txBody>
      </p:sp>
    </p:spTree>
    <p:extLst>
      <p:ext uri="{BB962C8B-B14F-4D97-AF65-F5344CB8AC3E}">
        <p14:creationId xmlns:p14="http://schemas.microsoft.com/office/powerpoint/2010/main" val="2511570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7437" y="-93010"/>
            <a:ext cx="9088658" cy="646331"/>
            <a:chOff x="55342" y="2815290"/>
            <a:chExt cx="9088658" cy="646331"/>
          </a:xfrm>
        </p:grpSpPr>
        <p:sp>
          <p:nvSpPr>
            <p:cNvPr id="7" name="Rectangle 6"/>
            <p:cNvSpPr/>
            <p:nvPr/>
          </p:nvSpPr>
          <p:spPr>
            <a:xfrm>
              <a:off x="55342" y="2904190"/>
              <a:ext cx="9088658" cy="552068"/>
            </a:xfrm>
            <a:prstGeom prst="rect">
              <a:avLst/>
            </a:prstGeom>
            <a:gradFill flip="none" rotWithShape="1">
              <a:gsLst>
                <a:gs pos="11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44880" y="2815290"/>
              <a:ext cx="8199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9063"/>
              <a:r>
                <a:rPr lang="en-US" sz="3600" b="1" dirty="0" smtClean="0">
                  <a:ln w="1905"/>
                  <a:solidFill>
                    <a:srgbClr val="254061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cs typeface="Wawati SC Regular"/>
                </a:rPr>
                <a:t>Refinement in a nutshell</a:t>
              </a:r>
              <a:endParaRPr lang="en-US" sz="36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Wawati SC Regular"/>
              </a:endParaRPr>
            </a:p>
          </p:txBody>
        </p:sp>
      </p:grpSp>
      <p:graphicFrame>
        <p:nvGraphicFramePr>
          <p:cNvPr id="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4419319"/>
              </p:ext>
            </p:extLst>
          </p:nvPr>
        </p:nvGraphicFramePr>
        <p:xfrm>
          <a:off x="1538005" y="2040520"/>
          <a:ext cx="5735637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name="Equation" r:id="rId3" imgW="2273300" imgH="215900" progId="Equation.3">
                  <p:embed/>
                </p:oleObj>
              </mc:Choice>
              <mc:Fallback>
                <p:oleObj name="Equation" r:id="rId3" imgW="22733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8005" y="2040520"/>
                        <a:ext cx="5735637" cy="54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78616" y="3349300"/>
            <a:ext cx="8956528" cy="425758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 smtClean="0">
                <a:latin typeface="Arial"/>
                <a:cs typeface="Arial"/>
              </a:rPr>
              <a:t>T</a:t>
            </a:r>
            <a:r>
              <a:rPr lang="en-US" sz="2000" b="1" baseline="-25000" dirty="0" smtClean="0">
                <a:latin typeface="Arial"/>
                <a:cs typeface="Arial"/>
              </a:rPr>
              <a:t>RESTRAINTS</a:t>
            </a:r>
            <a:r>
              <a:rPr lang="en-US" sz="2000" b="1" dirty="0" smtClean="0">
                <a:latin typeface="Arial"/>
                <a:cs typeface="Arial"/>
              </a:rPr>
              <a:t> </a:t>
            </a:r>
            <a:r>
              <a:rPr lang="en-US" sz="2000" b="1" dirty="0">
                <a:latin typeface="Arial"/>
                <a:cs typeface="Arial"/>
              </a:rPr>
              <a:t>= </a:t>
            </a:r>
            <a:r>
              <a:rPr lang="en-US" sz="2000" b="1" dirty="0" smtClean="0">
                <a:latin typeface="Arial"/>
                <a:cs typeface="Arial"/>
              </a:rPr>
              <a:t>T</a:t>
            </a:r>
            <a:r>
              <a:rPr lang="en-US" sz="2000" b="1" baseline="-25000" dirty="0" smtClean="0">
                <a:latin typeface="Arial"/>
                <a:cs typeface="Arial"/>
              </a:rPr>
              <a:t>BOND </a:t>
            </a:r>
            <a:r>
              <a:rPr lang="en-US" sz="2000" b="1" dirty="0" smtClean="0">
                <a:latin typeface="Arial"/>
                <a:cs typeface="Arial"/>
              </a:rPr>
              <a:t>+ T</a:t>
            </a:r>
            <a:r>
              <a:rPr lang="en-US" sz="2000" b="1" baseline="-25000" dirty="0" smtClean="0">
                <a:latin typeface="Arial"/>
                <a:cs typeface="Arial"/>
              </a:rPr>
              <a:t>ANGLE </a:t>
            </a:r>
            <a:r>
              <a:rPr lang="en-US" sz="2000" b="1" dirty="0" smtClean="0">
                <a:latin typeface="Arial"/>
                <a:cs typeface="Arial"/>
              </a:rPr>
              <a:t>+ T</a:t>
            </a:r>
            <a:r>
              <a:rPr lang="en-US" sz="2000" b="1" baseline="-25000" dirty="0" smtClean="0">
                <a:latin typeface="Arial"/>
                <a:cs typeface="Arial"/>
              </a:rPr>
              <a:t>DIHEDRAL </a:t>
            </a:r>
            <a:r>
              <a:rPr lang="en-US" sz="2000" b="1" dirty="0" smtClean="0">
                <a:latin typeface="Arial"/>
                <a:cs typeface="Arial"/>
              </a:rPr>
              <a:t>+ T</a:t>
            </a:r>
            <a:r>
              <a:rPr lang="en-US" sz="2000" b="1" baseline="-25000" dirty="0" smtClean="0">
                <a:latin typeface="Arial"/>
                <a:cs typeface="Arial"/>
              </a:rPr>
              <a:t>PLANARITY </a:t>
            </a:r>
            <a:r>
              <a:rPr lang="en-US" sz="2000" b="1" dirty="0" smtClean="0">
                <a:latin typeface="Arial"/>
                <a:cs typeface="Arial"/>
              </a:rPr>
              <a:t>+ T</a:t>
            </a:r>
            <a:r>
              <a:rPr lang="en-US" sz="2000" b="1" baseline="-25000" dirty="0" smtClean="0">
                <a:latin typeface="Arial"/>
                <a:cs typeface="Arial"/>
              </a:rPr>
              <a:t>NONBONDED</a:t>
            </a:r>
            <a:r>
              <a:rPr lang="en-US" sz="2000" b="1" dirty="0" smtClean="0">
                <a:latin typeface="Arial"/>
                <a:cs typeface="Arial"/>
              </a:rPr>
              <a:t>+ T</a:t>
            </a:r>
            <a:r>
              <a:rPr lang="en-US" sz="2000" b="1" baseline="-25000" dirty="0" smtClean="0">
                <a:latin typeface="Arial"/>
                <a:cs typeface="Arial"/>
              </a:rPr>
              <a:t>CHIRALITY</a:t>
            </a:r>
            <a:endParaRPr lang="en-US" sz="2000" b="1" dirty="0"/>
          </a:p>
        </p:txBody>
      </p:sp>
      <p:sp>
        <p:nvSpPr>
          <p:cNvPr id="17" name="Rectangle 16"/>
          <p:cNvSpPr/>
          <p:nvPr/>
        </p:nvSpPr>
        <p:spPr>
          <a:xfrm>
            <a:off x="1576411" y="4186530"/>
            <a:ext cx="65636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latin typeface="Arial"/>
                <a:cs typeface="Arial"/>
              </a:rPr>
              <a:t>T</a:t>
            </a:r>
            <a:r>
              <a:rPr lang="en-US" sz="2000" b="1" baseline="-25000" dirty="0" smtClean="0">
                <a:latin typeface="Arial"/>
                <a:cs typeface="Arial"/>
              </a:rPr>
              <a:t>BOND  </a:t>
            </a:r>
            <a:r>
              <a:rPr lang="en-US" sz="2000" b="1" dirty="0" smtClean="0">
                <a:latin typeface="Arial"/>
                <a:cs typeface="Arial"/>
              </a:rPr>
              <a:t>= </a:t>
            </a:r>
            <a:r>
              <a:rPr lang="en-US" sz="2000" b="1" dirty="0" err="1" smtClean="0">
                <a:latin typeface="Arial"/>
                <a:cs typeface="Arial"/>
              </a:rPr>
              <a:t>Σ</a:t>
            </a:r>
            <a:r>
              <a:rPr lang="en-US" sz="2000" b="1" baseline="-25000" dirty="0" err="1" smtClean="0">
                <a:latin typeface="Arial"/>
                <a:cs typeface="Arial"/>
              </a:rPr>
              <a:t>all</a:t>
            </a:r>
            <a:r>
              <a:rPr lang="en-US" sz="2000" b="1" baseline="-25000" dirty="0" smtClean="0">
                <a:latin typeface="Arial"/>
                <a:cs typeface="Arial"/>
              </a:rPr>
              <a:t> bonded </a:t>
            </a:r>
            <a:r>
              <a:rPr lang="en-US" sz="2000" b="1" baseline="-25000" dirty="0" err="1" smtClean="0">
                <a:latin typeface="Arial"/>
                <a:cs typeface="Arial"/>
              </a:rPr>
              <a:t>pairs</a:t>
            </a:r>
            <a:r>
              <a:rPr lang="en-US" sz="2000" b="1" dirty="0" err="1" smtClean="0">
                <a:latin typeface="Arial"/>
                <a:cs typeface="Arial"/>
              </a:rPr>
              <a:t>w</a:t>
            </a:r>
            <a:r>
              <a:rPr lang="en-US" sz="2000" b="1" dirty="0" smtClean="0">
                <a:latin typeface="Arial"/>
                <a:cs typeface="Arial"/>
              </a:rPr>
              <a:t>(</a:t>
            </a:r>
            <a:r>
              <a:rPr lang="en-US" sz="2000" b="1" dirty="0" err="1" smtClean="0">
                <a:latin typeface="Arial"/>
                <a:cs typeface="Arial"/>
              </a:rPr>
              <a:t>d</a:t>
            </a:r>
            <a:r>
              <a:rPr lang="en-US" sz="2000" b="1" baseline="-25000" dirty="0" err="1" smtClean="0">
                <a:latin typeface="Arial"/>
                <a:cs typeface="Arial"/>
              </a:rPr>
              <a:t>ideal</a:t>
            </a:r>
            <a:r>
              <a:rPr lang="en-US" sz="2000" b="1" dirty="0" smtClean="0">
                <a:latin typeface="Arial"/>
                <a:cs typeface="Arial"/>
              </a:rPr>
              <a:t> - </a:t>
            </a:r>
            <a:r>
              <a:rPr lang="en-US" sz="2000" b="1" dirty="0" err="1" smtClean="0">
                <a:latin typeface="Arial"/>
                <a:cs typeface="Arial"/>
              </a:rPr>
              <a:t>d</a:t>
            </a:r>
            <a:r>
              <a:rPr lang="en-US" sz="2000" b="1" baseline="-25000" dirty="0" err="1" smtClean="0">
                <a:latin typeface="Arial"/>
                <a:cs typeface="Arial"/>
              </a:rPr>
              <a:t>model</a:t>
            </a:r>
            <a:r>
              <a:rPr lang="en-US" sz="2000" b="1" dirty="0" smtClean="0">
                <a:latin typeface="Arial"/>
                <a:cs typeface="Arial"/>
              </a:rPr>
              <a:t>)</a:t>
            </a:r>
            <a:r>
              <a:rPr lang="en-US" sz="2000" b="1" baseline="30000" dirty="0" smtClean="0">
                <a:latin typeface="Arial"/>
                <a:cs typeface="Arial"/>
              </a:rPr>
              <a:t>2</a:t>
            </a:r>
            <a:r>
              <a:rPr lang="en-US" sz="2000" b="1" dirty="0" smtClean="0">
                <a:latin typeface="Arial"/>
                <a:cs typeface="Arial"/>
              </a:rPr>
              <a:t> </a:t>
            </a:r>
            <a:r>
              <a:rPr lang="en-US" sz="2000" b="1" dirty="0">
                <a:latin typeface="Arial"/>
                <a:cs typeface="Arial"/>
              </a:rPr>
              <a:t>, </a:t>
            </a:r>
            <a:r>
              <a:rPr lang="en-US" sz="2000" b="1" dirty="0" smtClean="0">
                <a:latin typeface="Arial"/>
                <a:cs typeface="Arial"/>
              </a:rPr>
              <a:t>T</a:t>
            </a:r>
            <a:r>
              <a:rPr lang="en-US" sz="2000" b="1" baseline="-25000" dirty="0" smtClean="0">
                <a:latin typeface="Arial"/>
                <a:cs typeface="Arial"/>
              </a:rPr>
              <a:t>ANGLE</a:t>
            </a:r>
            <a:r>
              <a:rPr lang="en-US" sz="2000" b="1" dirty="0">
                <a:latin typeface="Arial"/>
                <a:cs typeface="Arial"/>
              </a:rPr>
              <a:t> </a:t>
            </a:r>
            <a:r>
              <a:rPr lang="en-US" sz="2000" b="1" dirty="0" smtClean="0">
                <a:latin typeface="Arial"/>
                <a:cs typeface="Arial"/>
              </a:rPr>
              <a:t>= …, …</a:t>
            </a:r>
            <a:endParaRPr lang="en-US" sz="2000" b="1" baseline="30000" dirty="0"/>
          </a:p>
        </p:txBody>
      </p:sp>
      <p:cxnSp>
        <p:nvCxnSpPr>
          <p:cNvPr id="4" name="Elbow Connector 3"/>
          <p:cNvCxnSpPr>
            <a:stCxn id="9" idx="3"/>
          </p:cNvCxnSpPr>
          <p:nvPr/>
        </p:nvCxnSpPr>
        <p:spPr>
          <a:xfrm flipH="1">
            <a:off x="4572000" y="2313570"/>
            <a:ext cx="2701642" cy="882110"/>
          </a:xfrm>
          <a:prstGeom prst="bentConnector4">
            <a:avLst>
              <a:gd name="adj1" fmla="val -8462"/>
              <a:gd name="adj2" fmla="val 65477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93492" y="4820722"/>
            <a:ext cx="8750507" cy="966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400" b="1" dirty="0" smtClean="0">
                <a:ln w="1905"/>
                <a:solidFill>
                  <a:schemeClr val="accent6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 call it </a:t>
            </a:r>
            <a:r>
              <a:rPr lang="en-US" sz="2400" b="1" i="1" dirty="0" smtClean="0">
                <a:ln w="1905"/>
                <a:solidFill>
                  <a:schemeClr val="accent6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geometry restraints</a:t>
            </a:r>
            <a:r>
              <a:rPr lang="en-US" sz="2400" b="1" dirty="0" smtClean="0">
                <a:ln w="1905"/>
                <a:solidFill>
                  <a:schemeClr val="accent6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…</a:t>
            </a:r>
          </a:p>
          <a:p>
            <a:pPr algn="just">
              <a:lnSpc>
                <a:spcPct val="120000"/>
              </a:lnSpc>
            </a:pPr>
            <a:r>
              <a:rPr lang="en-US" sz="2400" b="1" dirty="0">
                <a:ln w="1905"/>
                <a:solidFill>
                  <a:schemeClr val="accent6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	</a:t>
            </a:r>
            <a:r>
              <a:rPr lang="en-US" sz="2400" b="1" dirty="0" smtClean="0">
                <a:ln w="1905"/>
                <a:solidFill>
                  <a:schemeClr val="accent6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… also known as </a:t>
            </a:r>
            <a:r>
              <a:rPr lang="en-US" sz="2400" b="1" i="1" dirty="0" smtClean="0">
                <a:ln w="1905"/>
                <a:solidFill>
                  <a:schemeClr val="accent6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potential function</a:t>
            </a:r>
            <a:r>
              <a:rPr lang="en-US" sz="2400" b="1" dirty="0" smtClean="0">
                <a:ln w="1905"/>
                <a:solidFill>
                  <a:schemeClr val="accent6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, </a:t>
            </a:r>
            <a:r>
              <a:rPr lang="en-US" sz="2400" b="1" i="1" dirty="0" smtClean="0">
                <a:ln w="1905"/>
                <a:solidFill>
                  <a:schemeClr val="accent6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energy term</a:t>
            </a:r>
            <a:r>
              <a:rPr lang="en-US" sz="2400" b="1" dirty="0" smtClean="0">
                <a:ln w="1905"/>
                <a:solidFill>
                  <a:schemeClr val="accent6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, </a:t>
            </a:r>
            <a:r>
              <a:rPr lang="en-US" sz="2400" b="1" i="1" dirty="0" smtClean="0">
                <a:ln w="1905"/>
                <a:solidFill>
                  <a:schemeClr val="accent6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force field </a:t>
            </a:r>
            <a:r>
              <a:rPr lang="en-US" sz="2400" b="1" dirty="0" smtClean="0">
                <a:ln w="1905"/>
                <a:solidFill>
                  <a:schemeClr val="accent6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etc.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958742"/>
            <a:ext cx="8878860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28600" algn="just">
              <a:lnSpc>
                <a:spcPct val="120000"/>
              </a:lnSpc>
              <a:buFont typeface="Arial"/>
              <a:buChar char="•"/>
            </a:pPr>
            <a:r>
              <a:rPr lang="en-US" sz="28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Refinement </a:t>
            </a:r>
            <a:r>
              <a:rPr lang="en-US" sz="2800" b="1" dirty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-</a:t>
            </a:r>
            <a:r>
              <a:rPr lang="en-US" sz="28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optimization of </a:t>
            </a:r>
            <a:r>
              <a:rPr lang="en-US" sz="2800" b="1" i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</a:t>
            </a:r>
            <a:r>
              <a:rPr lang="en-US" sz="28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sz="2800" b="1" dirty="0" err="1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w.r.t</a:t>
            </a:r>
            <a:r>
              <a:rPr lang="en-US" sz="28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. model parameters: </a:t>
            </a:r>
          </a:p>
        </p:txBody>
      </p:sp>
    </p:spTree>
    <p:extLst>
      <p:ext uri="{BB962C8B-B14F-4D97-AF65-F5344CB8AC3E}">
        <p14:creationId xmlns:p14="http://schemas.microsoft.com/office/powerpoint/2010/main" val="3835779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7437" y="-93010"/>
            <a:ext cx="9088658" cy="646331"/>
            <a:chOff x="55342" y="2815290"/>
            <a:chExt cx="9088658" cy="646331"/>
          </a:xfrm>
        </p:grpSpPr>
        <p:sp>
          <p:nvSpPr>
            <p:cNvPr id="7" name="Rectangle 6"/>
            <p:cNvSpPr/>
            <p:nvPr/>
          </p:nvSpPr>
          <p:spPr>
            <a:xfrm>
              <a:off x="55342" y="2904190"/>
              <a:ext cx="9088658" cy="552068"/>
            </a:xfrm>
            <a:prstGeom prst="rect">
              <a:avLst/>
            </a:prstGeom>
            <a:gradFill flip="none" rotWithShape="1">
              <a:gsLst>
                <a:gs pos="11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44880" y="2815290"/>
              <a:ext cx="8199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9063"/>
              <a:r>
                <a:rPr lang="en-US" sz="3600" b="1" dirty="0" smtClean="0">
                  <a:ln w="1905"/>
                  <a:solidFill>
                    <a:srgbClr val="254061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cs typeface="Wawati SC Regular"/>
                </a:rPr>
                <a:t>Refinement in a nutshell</a:t>
              </a:r>
              <a:endParaRPr lang="en-US" sz="36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Wawati SC Regular"/>
              </a:endParaRPr>
            </a:p>
          </p:txBody>
        </p:sp>
      </p:grpSp>
      <p:graphicFrame>
        <p:nvGraphicFramePr>
          <p:cNvPr id="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9718157"/>
              </p:ext>
            </p:extLst>
          </p:nvPr>
        </p:nvGraphicFramePr>
        <p:xfrm>
          <a:off x="1538005" y="2040520"/>
          <a:ext cx="5735637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6" name="Equation" r:id="rId3" imgW="2273300" imgH="215900" progId="Equation.3">
                  <p:embed/>
                </p:oleObj>
              </mc:Choice>
              <mc:Fallback>
                <p:oleObj name="Equation" r:id="rId3" imgW="22733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8005" y="2040520"/>
                        <a:ext cx="5735637" cy="54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1576411" y="4186530"/>
            <a:ext cx="65636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latin typeface="Arial"/>
                <a:cs typeface="Arial"/>
              </a:rPr>
              <a:t>T</a:t>
            </a:r>
            <a:r>
              <a:rPr lang="en-US" sz="2000" b="1" baseline="-25000" dirty="0" smtClean="0">
                <a:latin typeface="Arial"/>
                <a:cs typeface="Arial"/>
              </a:rPr>
              <a:t>BOND  </a:t>
            </a:r>
            <a:r>
              <a:rPr lang="en-US" sz="2000" b="1" dirty="0" smtClean="0">
                <a:latin typeface="Arial"/>
                <a:cs typeface="Arial"/>
              </a:rPr>
              <a:t>= </a:t>
            </a:r>
            <a:r>
              <a:rPr lang="en-US" sz="2000" b="1" dirty="0" err="1" smtClean="0">
                <a:latin typeface="Arial"/>
                <a:cs typeface="Arial"/>
              </a:rPr>
              <a:t>Σ</a:t>
            </a:r>
            <a:r>
              <a:rPr lang="en-US" sz="2000" b="1" baseline="-25000" dirty="0" err="1" smtClean="0">
                <a:latin typeface="Arial"/>
                <a:cs typeface="Arial"/>
              </a:rPr>
              <a:t>all</a:t>
            </a:r>
            <a:r>
              <a:rPr lang="en-US" sz="2000" b="1" baseline="-25000" dirty="0" smtClean="0">
                <a:latin typeface="Arial"/>
                <a:cs typeface="Arial"/>
              </a:rPr>
              <a:t> bonded </a:t>
            </a:r>
            <a:r>
              <a:rPr lang="en-US" sz="2000" b="1" baseline="-25000" dirty="0" err="1" smtClean="0">
                <a:latin typeface="Arial"/>
                <a:cs typeface="Arial"/>
              </a:rPr>
              <a:t>pairs</a:t>
            </a:r>
            <a:r>
              <a:rPr lang="en-US" sz="2000" b="1" dirty="0" err="1" smtClean="0">
                <a:latin typeface="Arial"/>
                <a:cs typeface="Arial"/>
              </a:rPr>
              <a:t>w</a:t>
            </a:r>
            <a:r>
              <a:rPr lang="en-US" sz="2000" b="1" dirty="0" smtClean="0">
                <a:latin typeface="Arial"/>
                <a:cs typeface="Arial"/>
              </a:rPr>
              <a:t>(</a:t>
            </a:r>
            <a:r>
              <a:rPr lang="en-US" sz="2000" b="1" dirty="0" err="1" smtClean="0">
                <a:latin typeface="Arial"/>
                <a:cs typeface="Arial"/>
              </a:rPr>
              <a:t>d</a:t>
            </a:r>
            <a:r>
              <a:rPr lang="en-US" sz="2000" b="1" baseline="-25000" dirty="0" err="1" smtClean="0">
                <a:latin typeface="Arial"/>
                <a:cs typeface="Arial"/>
              </a:rPr>
              <a:t>ideal</a:t>
            </a:r>
            <a:r>
              <a:rPr lang="en-US" sz="2000" b="1" dirty="0" smtClean="0">
                <a:latin typeface="Arial"/>
                <a:cs typeface="Arial"/>
              </a:rPr>
              <a:t> - </a:t>
            </a:r>
            <a:r>
              <a:rPr lang="en-US" sz="2000" b="1" dirty="0" err="1" smtClean="0">
                <a:latin typeface="Arial"/>
                <a:cs typeface="Arial"/>
              </a:rPr>
              <a:t>d</a:t>
            </a:r>
            <a:r>
              <a:rPr lang="en-US" sz="2000" b="1" baseline="-25000" dirty="0" err="1" smtClean="0">
                <a:latin typeface="Arial"/>
                <a:cs typeface="Arial"/>
              </a:rPr>
              <a:t>model</a:t>
            </a:r>
            <a:r>
              <a:rPr lang="en-US" sz="2000" b="1" dirty="0" smtClean="0">
                <a:latin typeface="Arial"/>
                <a:cs typeface="Arial"/>
              </a:rPr>
              <a:t>)</a:t>
            </a:r>
            <a:r>
              <a:rPr lang="en-US" sz="2000" b="1" baseline="30000" dirty="0" smtClean="0">
                <a:latin typeface="Arial"/>
                <a:cs typeface="Arial"/>
              </a:rPr>
              <a:t>2</a:t>
            </a:r>
            <a:r>
              <a:rPr lang="en-US" sz="2000" b="1" dirty="0" smtClean="0">
                <a:latin typeface="Arial"/>
                <a:cs typeface="Arial"/>
              </a:rPr>
              <a:t> </a:t>
            </a:r>
            <a:r>
              <a:rPr lang="en-US" sz="2000" b="1" dirty="0">
                <a:latin typeface="Arial"/>
                <a:cs typeface="Arial"/>
              </a:rPr>
              <a:t>, </a:t>
            </a:r>
            <a:r>
              <a:rPr lang="en-US" sz="2000" b="1" dirty="0" smtClean="0">
                <a:latin typeface="Arial"/>
                <a:cs typeface="Arial"/>
              </a:rPr>
              <a:t>T</a:t>
            </a:r>
            <a:r>
              <a:rPr lang="en-US" sz="2000" b="1" baseline="-25000" dirty="0" smtClean="0">
                <a:latin typeface="Arial"/>
                <a:cs typeface="Arial"/>
              </a:rPr>
              <a:t>ANGLE</a:t>
            </a:r>
            <a:r>
              <a:rPr lang="en-US" sz="2000" b="1" dirty="0">
                <a:latin typeface="Arial"/>
                <a:cs typeface="Arial"/>
              </a:rPr>
              <a:t> </a:t>
            </a:r>
            <a:r>
              <a:rPr lang="en-US" sz="2000" b="1" dirty="0" smtClean="0">
                <a:latin typeface="Arial"/>
                <a:cs typeface="Arial"/>
              </a:rPr>
              <a:t>= …, …</a:t>
            </a:r>
            <a:endParaRPr lang="en-US" sz="2000" b="1" baseline="30000" dirty="0"/>
          </a:p>
        </p:txBody>
      </p:sp>
      <p:cxnSp>
        <p:nvCxnSpPr>
          <p:cNvPr id="4" name="Elbow Connector 3"/>
          <p:cNvCxnSpPr>
            <a:stCxn id="9" idx="3"/>
          </p:cNvCxnSpPr>
          <p:nvPr/>
        </p:nvCxnSpPr>
        <p:spPr>
          <a:xfrm flipH="1">
            <a:off x="4572000" y="2313570"/>
            <a:ext cx="2701642" cy="882110"/>
          </a:xfrm>
          <a:prstGeom prst="bentConnector4">
            <a:avLst>
              <a:gd name="adj1" fmla="val -8462"/>
              <a:gd name="adj2" fmla="val 65477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57207" y="4820722"/>
            <a:ext cx="8677937" cy="966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400" b="1" dirty="0">
                <a:ln w="1905"/>
                <a:solidFill>
                  <a:schemeClr val="accent6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</a:t>
            </a:r>
            <a:r>
              <a:rPr lang="en-US" sz="2400" b="1" dirty="0" smtClean="0">
                <a:ln w="1905"/>
                <a:solidFill>
                  <a:schemeClr val="accent6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eometry restraints are too simple to provide comprehensive </a:t>
            </a:r>
            <a:r>
              <a:rPr lang="en-US" sz="2400" b="1" dirty="0" smtClean="0">
                <a:ln w="1905"/>
                <a:solidFill>
                  <a:schemeClr val="accent6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information about chemistry. </a:t>
            </a:r>
            <a:endParaRPr lang="en-US" sz="2400" b="1" dirty="0" smtClean="0">
              <a:ln w="1905"/>
              <a:solidFill>
                <a:schemeClr val="accent6">
                  <a:lumMod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8616" y="3349300"/>
            <a:ext cx="8956528" cy="425758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 smtClean="0">
                <a:latin typeface="Arial"/>
                <a:cs typeface="Arial"/>
              </a:rPr>
              <a:t>T</a:t>
            </a:r>
            <a:r>
              <a:rPr lang="en-US" sz="2000" b="1" baseline="-25000" dirty="0" smtClean="0">
                <a:latin typeface="Arial"/>
                <a:cs typeface="Arial"/>
              </a:rPr>
              <a:t>RESTRAINTS</a:t>
            </a:r>
            <a:r>
              <a:rPr lang="en-US" sz="2000" b="1" dirty="0" smtClean="0">
                <a:latin typeface="Arial"/>
                <a:cs typeface="Arial"/>
              </a:rPr>
              <a:t> </a:t>
            </a:r>
            <a:r>
              <a:rPr lang="en-US" sz="2000" b="1" dirty="0">
                <a:latin typeface="Arial"/>
                <a:cs typeface="Arial"/>
              </a:rPr>
              <a:t>= </a:t>
            </a:r>
            <a:r>
              <a:rPr lang="en-US" sz="2000" b="1" dirty="0" smtClean="0">
                <a:latin typeface="Arial"/>
                <a:cs typeface="Arial"/>
              </a:rPr>
              <a:t>T</a:t>
            </a:r>
            <a:r>
              <a:rPr lang="en-US" sz="2000" b="1" baseline="-25000" dirty="0" smtClean="0">
                <a:latin typeface="Arial"/>
                <a:cs typeface="Arial"/>
              </a:rPr>
              <a:t>BOND </a:t>
            </a:r>
            <a:r>
              <a:rPr lang="en-US" sz="2000" b="1" dirty="0" smtClean="0">
                <a:latin typeface="Arial"/>
                <a:cs typeface="Arial"/>
              </a:rPr>
              <a:t>+ T</a:t>
            </a:r>
            <a:r>
              <a:rPr lang="en-US" sz="2000" b="1" baseline="-25000" dirty="0" smtClean="0">
                <a:latin typeface="Arial"/>
                <a:cs typeface="Arial"/>
              </a:rPr>
              <a:t>ANGLE </a:t>
            </a:r>
            <a:r>
              <a:rPr lang="en-US" sz="2000" b="1" dirty="0" smtClean="0">
                <a:latin typeface="Arial"/>
                <a:cs typeface="Arial"/>
              </a:rPr>
              <a:t>+ T</a:t>
            </a:r>
            <a:r>
              <a:rPr lang="en-US" sz="2000" b="1" baseline="-25000" dirty="0" smtClean="0">
                <a:latin typeface="Arial"/>
                <a:cs typeface="Arial"/>
              </a:rPr>
              <a:t>DIHEDRAL </a:t>
            </a:r>
            <a:r>
              <a:rPr lang="en-US" sz="2000" b="1" dirty="0" smtClean="0">
                <a:latin typeface="Arial"/>
                <a:cs typeface="Arial"/>
              </a:rPr>
              <a:t>+ T</a:t>
            </a:r>
            <a:r>
              <a:rPr lang="en-US" sz="2000" b="1" baseline="-25000" dirty="0" smtClean="0">
                <a:latin typeface="Arial"/>
                <a:cs typeface="Arial"/>
              </a:rPr>
              <a:t>PLANARITY </a:t>
            </a:r>
            <a:r>
              <a:rPr lang="en-US" sz="2000" b="1" dirty="0" smtClean="0">
                <a:latin typeface="Arial"/>
                <a:cs typeface="Arial"/>
              </a:rPr>
              <a:t>+ T</a:t>
            </a:r>
            <a:r>
              <a:rPr lang="en-US" sz="2000" b="1" baseline="-25000" dirty="0" smtClean="0">
                <a:latin typeface="Arial"/>
                <a:cs typeface="Arial"/>
              </a:rPr>
              <a:t>NONBONDED</a:t>
            </a:r>
            <a:r>
              <a:rPr lang="en-US" sz="2000" b="1" dirty="0" smtClean="0">
                <a:latin typeface="Arial"/>
                <a:cs typeface="Arial"/>
              </a:rPr>
              <a:t>+ T</a:t>
            </a:r>
            <a:r>
              <a:rPr lang="en-US" sz="2000" b="1" baseline="-25000" dirty="0" smtClean="0">
                <a:latin typeface="Arial"/>
                <a:cs typeface="Arial"/>
              </a:rPr>
              <a:t>CHIRALITY</a:t>
            </a:r>
            <a:endParaRPr lang="en-US" sz="2000" b="1" dirty="0"/>
          </a:p>
        </p:txBody>
      </p:sp>
      <p:sp>
        <p:nvSpPr>
          <p:cNvPr id="11" name="Rectangle 10"/>
          <p:cNvSpPr/>
          <p:nvPr/>
        </p:nvSpPr>
        <p:spPr>
          <a:xfrm>
            <a:off x="0" y="647442"/>
            <a:ext cx="8878860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28600" algn="just">
              <a:lnSpc>
                <a:spcPct val="120000"/>
              </a:lnSpc>
              <a:buFont typeface="Arial"/>
              <a:buChar char="•"/>
            </a:pPr>
            <a:r>
              <a:rPr lang="en-US" sz="28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Refinement </a:t>
            </a:r>
            <a:r>
              <a:rPr lang="en-US" sz="2800" b="1" dirty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-</a:t>
            </a:r>
            <a:r>
              <a:rPr lang="en-US" sz="28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optimization of </a:t>
            </a:r>
            <a:r>
              <a:rPr lang="en-US" sz="2800" b="1" i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</a:t>
            </a:r>
            <a:r>
              <a:rPr lang="en-US" sz="28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sz="2800" b="1" dirty="0" err="1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w.r.t</a:t>
            </a:r>
            <a:r>
              <a:rPr lang="en-US" sz="28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. model parameters: </a:t>
            </a:r>
          </a:p>
        </p:txBody>
      </p:sp>
    </p:spTree>
    <p:extLst>
      <p:ext uri="{BB962C8B-B14F-4D97-AF65-F5344CB8AC3E}">
        <p14:creationId xmlns:p14="http://schemas.microsoft.com/office/powerpoint/2010/main" val="2879704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7437" y="-93010"/>
            <a:ext cx="9088658" cy="646331"/>
            <a:chOff x="55342" y="2815290"/>
            <a:chExt cx="9088658" cy="646331"/>
          </a:xfrm>
        </p:grpSpPr>
        <p:sp>
          <p:nvSpPr>
            <p:cNvPr id="7" name="Rectangle 6"/>
            <p:cNvSpPr/>
            <p:nvPr/>
          </p:nvSpPr>
          <p:spPr>
            <a:xfrm>
              <a:off x="55342" y="2904190"/>
              <a:ext cx="9088658" cy="552068"/>
            </a:xfrm>
            <a:prstGeom prst="rect">
              <a:avLst/>
            </a:prstGeom>
            <a:gradFill flip="none" rotWithShape="1">
              <a:gsLst>
                <a:gs pos="11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44880" y="2815290"/>
              <a:ext cx="8199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9063"/>
              <a:r>
                <a:rPr lang="en-US" sz="3600" b="1" dirty="0" smtClean="0">
                  <a:ln w="1905"/>
                  <a:solidFill>
                    <a:srgbClr val="254061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cs typeface="Wawati SC Regular"/>
                </a:rPr>
                <a:t>Refinement in a nutshell</a:t>
              </a:r>
              <a:endParaRPr lang="en-US" sz="36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Wawati SC Regular"/>
              </a:endParaRPr>
            </a:p>
          </p:txBody>
        </p:sp>
      </p:grpSp>
      <p:pic>
        <p:nvPicPr>
          <p:cNvPr id="13" name="pymol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1758" t="31986" r="21482" b="27459"/>
          <a:stretch/>
        </p:blipFill>
        <p:spPr>
          <a:xfrm>
            <a:off x="1845245" y="2353660"/>
            <a:ext cx="5190067" cy="2133600"/>
          </a:xfrm>
          <a:prstGeom prst="rect">
            <a:avLst/>
          </a:prstGeom>
        </p:spPr>
      </p:pic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0" y="740650"/>
            <a:ext cx="9142390" cy="1360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233363" indent="-233363">
              <a:lnSpc>
                <a:spcPct val="80000"/>
              </a:lnSpc>
              <a:spcBef>
                <a:spcPct val="50000"/>
              </a:spcBef>
              <a:buFont typeface="Arial"/>
              <a:buChar char="•"/>
            </a:pPr>
            <a:r>
              <a:rPr lang="en-US" sz="2400" b="1" dirty="0" smtClean="0">
                <a:ln w="1905"/>
                <a:solidFill>
                  <a:srgbClr val="25406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Example: Refinement of perfect α-helix against low-resolution data</a:t>
            </a:r>
          </a:p>
          <a:p>
            <a:pPr marL="690563" lvl="1" indent="-233363">
              <a:lnSpc>
                <a:spcPct val="80000"/>
              </a:lnSpc>
              <a:spcBef>
                <a:spcPct val="50000"/>
              </a:spcBef>
              <a:buFont typeface="Arial"/>
              <a:buChar char="•"/>
            </a:pPr>
            <a:r>
              <a:rPr lang="en-US" sz="2400" b="1" dirty="0" smtClean="0">
                <a:ln w="1905"/>
                <a:solidFill>
                  <a:schemeClr val="accent6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Standard restraints are insufficient</a:t>
            </a:r>
          </a:p>
          <a:p>
            <a:pPr marL="1147763" lvl="2" indent="-233363">
              <a:lnSpc>
                <a:spcPct val="80000"/>
              </a:lnSpc>
              <a:spcBef>
                <a:spcPct val="50000"/>
              </a:spcBef>
              <a:buFont typeface="Arial"/>
              <a:buChar char="•"/>
            </a:pPr>
            <a:r>
              <a:rPr lang="en-US" sz="2400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Helix geometry deteriorates during refinement</a:t>
            </a:r>
            <a:endParaRPr lang="en-US" sz="2400" b="1" dirty="0">
              <a:ln w="1905"/>
              <a:solidFill>
                <a:schemeClr val="accent3">
                  <a:lumMod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8" name="Text Box 7"/>
          <p:cNvSpPr txBox="1">
            <a:spLocks noChangeArrowheads="1"/>
          </p:cNvSpPr>
          <p:nvPr/>
        </p:nvSpPr>
        <p:spPr bwMode="auto">
          <a:xfrm>
            <a:off x="1805" y="5152940"/>
            <a:ext cx="9142390" cy="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690563" lvl="1" indent="-233363">
              <a:lnSpc>
                <a:spcPct val="80000"/>
              </a:lnSpc>
              <a:spcBef>
                <a:spcPct val="50000"/>
              </a:spcBef>
              <a:buFont typeface="Arial"/>
              <a:buChar char="•"/>
            </a:pPr>
            <a:r>
              <a:rPr lang="en-US" sz="24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More information (than standard restraints) is needed to make refinement meaningful</a:t>
            </a:r>
          </a:p>
        </p:txBody>
      </p:sp>
    </p:spTree>
    <p:extLst>
      <p:ext uri="{BB962C8B-B14F-4D97-AF65-F5344CB8AC3E}">
        <p14:creationId xmlns:p14="http://schemas.microsoft.com/office/powerpoint/2010/main" val="3134007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7437" y="-93010"/>
            <a:ext cx="9088658" cy="646331"/>
            <a:chOff x="55342" y="2815290"/>
            <a:chExt cx="9088658" cy="646331"/>
          </a:xfrm>
        </p:grpSpPr>
        <p:sp>
          <p:nvSpPr>
            <p:cNvPr id="7" name="Rectangle 6"/>
            <p:cNvSpPr/>
            <p:nvPr/>
          </p:nvSpPr>
          <p:spPr>
            <a:xfrm>
              <a:off x="55342" y="2904190"/>
              <a:ext cx="9088658" cy="552068"/>
            </a:xfrm>
            <a:prstGeom prst="rect">
              <a:avLst/>
            </a:prstGeom>
            <a:gradFill flip="none" rotWithShape="1">
              <a:gsLst>
                <a:gs pos="11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44880" y="2815290"/>
              <a:ext cx="8199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9063"/>
              <a:r>
                <a:rPr lang="en-US" sz="3600" b="1" dirty="0" smtClean="0">
                  <a:ln w="1905"/>
                  <a:solidFill>
                    <a:srgbClr val="254061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cs typeface="Wawati SC Regular"/>
                </a:rPr>
                <a:t>QR (Quantum Refinement)</a:t>
              </a:r>
              <a:endParaRPr lang="en-US" sz="36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Wawati SC Regular"/>
              </a:endParaRPr>
            </a:p>
          </p:txBody>
        </p:sp>
      </p:grpSp>
      <p:graphicFrame>
        <p:nvGraphicFramePr>
          <p:cNvPr id="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1836586"/>
              </p:ext>
            </p:extLst>
          </p:nvPr>
        </p:nvGraphicFramePr>
        <p:xfrm>
          <a:off x="1538005" y="2040520"/>
          <a:ext cx="5735637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4" name="Equation" r:id="rId3" imgW="2273300" imgH="215900" progId="Equation.3">
                  <p:embed/>
                </p:oleObj>
              </mc:Choice>
              <mc:Fallback>
                <p:oleObj name="Equation" r:id="rId3" imgW="22733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8005" y="2040520"/>
                        <a:ext cx="5735637" cy="54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1777999" y="5303931"/>
            <a:ext cx="7365999" cy="966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400" b="1" dirty="0" smtClean="0">
                <a:ln w="1905"/>
                <a:solidFill>
                  <a:schemeClr val="accent6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Replace standard geometry restrains with those arising from QM calculations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2538835" y="2654343"/>
            <a:ext cx="3085451" cy="628757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042782" y="2654343"/>
            <a:ext cx="718456" cy="526705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515429" y="3348211"/>
            <a:ext cx="2883460" cy="1200328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Information arising from QM calculations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538226" y="3409775"/>
            <a:ext cx="3755574" cy="1102866"/>
          </a:xfrm>
          <a:prstGeom prst="rect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 b="1" dirty="0" smtClean="0">
                <a:latin typeface="Arial"/>
                <a:cs typeface="Arial"/>
              </a:rPr>
              <a:t>T</a:t>
            </a:r>
            <a:r>
              <a:rPr lang="en-US" sz="2000" b="1" baseline="-25000" dirty="0" smtClean="0">
                <a:latin typeface="Arial"/>
                <a:cs typeface="Arial"/>
              </a:rPr>
              <a:t>RESTRAINTS</a:t>
            </a:r>
            <a:r>
              <a:rPr lang="en-US" sz="2000" b="1" dirty="0" smtClean="0">
                <a:latin typeface="Arial"/>
                <a:cs typeface="Arial"/>
              </a:rPr>
              <a:t> </a:t>
            </a:r>
            <a:r>
              <a:rPr lang="en-US" sz="2000" b="1" dirty="0">
                <a:latin typeface="Arial"/>
                <a:cs typeface="Arial"/>
              </a:rPr>
              <a:t>= </a:t>
            </a:r>
            <a:r>
              <a:rPr lang="en-US" sz="2000" b="1" dirty="0" smtClean="0">
                <a:latin typeface="Arial"/>
                <a:cs typeface="Arial"/>
              </a:rPr>
              <a:t>T</a:t>
            </a:r>
            <a:r>
              <a:rPr lang="en-US" sz="2000" b="1" baseline="-25000" dirty="0" smtClean="0">
                <a:latin typeface="Arial"/>
                <a:cs typeface="Arial"/>
              </a:rPr>
              <a:t>BOND </a:t>
            </a:r>
            <a:r>
              <a:rPr lang="en-US" sz="2000" b="1" dirty="0" smtClean="0">
                <a:latin typeface="Arial"/>
                <a:cs typeface="Arial"/>
              </a:rPr>
              <a:t>+ T</a:t>
            </a:r>
            <a:r>
              <a:rPr lang="en-US" sz="2000" b="1" baseline="-25000" dirty="0" smtClean="0">
                <a:latin typeface="Arial"/>
                <a:cs typeface="Arial"/>
              </a:rPr>
              <a:t>ANGLE </a:t>
            </a:r>
            <a:r>
              <a:rPr lang="en-US" sz="2000" b="1" dirty="0" smtClean="0">
                <a:latin typeface="Arial"/>
                <a:cs typeface="Arial"/>
              </a:rPr>
              <a:t>+ T</a:t>
            </a:r>
            <a:r>
              <a:rPr lang="en-US" sz="2000" b="1" baseline="-25000" dirty="0" smtClean="0">
                <a:latin typeface="Arial"/>
                <a:cs typeface="Arial"/>
              </a:rPr>
              <a:t>DIHEDRAL </a:t>
            </a:r>
            <a:r>
              <a:rPr lang="en-US" sz="2000" b="1" dirty="0" smtClean="0">
                <a:latin typeface="Arial"/>
                <a:cs typeface="Arial"/>
              </a:rPr>
              <a:t>+ T</a:t>
            </a:r>
            <a:r>
              <a:rPr lang="en-US" sz="2000" b="1" baseline="-25000" dirty="0" smtClean="0">
                <a:latin typeface="Arial"/>
                <a:cs typeface="Arial"/>
              </a:rPr>
              <a:t>PLANARITY </a:t>
            </a:r>
            <a:r>
              <a:rPr lang="en-US" sz="2000" b="1" dirty="0" smtClean="0">
                <a:latin typeface="Arial"/>
                <a:cs typeface="Arial"/>
              </a:rPr>
              <a:t>+ T</a:t>
            </a:r>
            <a:r>
              <a:rPr lang="en-US" sz="2000" b="1" baseline="-25000" dirty="0" smtClean="0">
                <a:latin typeface="Arial"/>
                <a:cs typeface="Arial"/>
              </a:rPr>
              <a:t>NONBONDED</a:t>
            </a:r>
            <a:r>
              <a:rPr lang="en-US" sz="2000" b="1" dirty="0" smtClean="0">
                <a:latin typeface="Arial"/>
                <a:cs typeface="Arial"/>
              </a:rPr>
              <a:t>+ T</a:t>
            </a:r>
            <a:r>
              <a:rPr lang="en-US" sz="2000" b="1" baseline="-25000" dirty="0" smtClean="0">
                <a:latin typeface="Arial"/>
                <a:cs typeface="Arial"/>
              </a:rPr>
              <a:t>CHIRALITY</a:t>
            </a:r>
            <a:endParaRPr lang="en-US" sz="2000" b="1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778000" y="2654343"/>
            <a:ext cx="2455333" cy="21474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257905" y="3028648"/>
            <a:ext cx="2735433" cy="17731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647442"/>
            <a:ext cx="8878860" cy="59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28600" algn="just">
              <a:lnSpc>
                <a:spcPct val="120000"/>
              </a:lnSpc>
              <a:buFont typeface="Arial"/>
              <a:buChar char="•"/>
            </a:pPr>
            <a:r>
              <a:rPr lang="en-US" sz="28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Refinement </a:t>
            </a:r>
            <a:r>
              <a:rPr lang="en-US" sz="2800" b="1" dirty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-</a:t>
            </a:r>
            <a:r>
              <a:rPr lang="en-US" sz="28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optimization of </a:t>
            </a:r>
            <a:r>
              <a:rPr lang="en-US" sz="2800" b="1" i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</a:t>
            </a:r>
            <a:r>
              <a:rPr lang="en-US" sz="28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sz="2800" b="1" dirty="0" err="1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w.r.t</a:t>
            </a:r>
            <a:r>
              <a:rPr lang="en-US" sz="28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. model parameters: </a:t>
            </a:r>
          </a:p>
        </p:txBody>
      </p:sp>
    </p:spTree>
    <p:extLst>
      <p:ext uri="{BB962C8B-B14F-4D97-AF65-F5344CB8AC3E}">
        <p14:creationId xmlns:p14="http://schemas.microsoft.com/office/powerpoint/2010/main" val="4124587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7437" y="-93010"/>
            <a:ext cx="9088658" cy="646331"/>
            <a:chOff x="55342" y="2815290"/>
            <a:chExt cx="9088658" cy="646331"/>
          </a:xfrm>
        </p:grpSpPr>
        <p:sp>
          <p:nvSpPr>
            <p:cNvPr id="7" name="Rectangle 6"/>
            <p:cNvSpPr/>
            <p:nvPr/>
          </p:nvSpPr>
          <p:spPr>
            <a:xfrm>
              <a:off x="55342" y="2904190"/>
              <a:ext cx="9088658" cy="552068"/>
            </a:xfrm>
            <a:prstGeom prst="rect">
              <a:avLst/>
            </a:prstGeom>
            <a:gradFill flip="none" rotWithShape="1">
              <a:gsLst>
                <a:gs pos="11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44880" y="2815290"/>
              <a:ext cx="8199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9063"/>
              <a:r>
                <a:rPr lang="en-US" sz="3600" b="1" dirty="0" smtClean="0">
                  <a:ln w="1905"/>
                  <a:solidFill>
                    <a:srgbClr val="254061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cs typeface="Wawati SC Regular"/>
                </a:rPr>
                <a:t>Approach: what’s available</a:t>
              </a:r>
              <a:endParaRPr lang="en-US" sz="36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Wawati SC Regular"/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350762" y="703181"/>
            <a:ext cx="8696476" cy="4308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28600" algn="just">
              <a:lnSpc>
                <a:spcPct val="150000"/>
              </a:lnSpc>
              <a:buFont typeface="Arial"/>
              <a:buChar char="•"/>
            </a:pPr>
            <a:r>
              <a:rPr lang="en-US" sz="2800" b="1" i="1" dirty="0" err="1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Phenix</a:t>
            </a:r>
            <a:r>
              <a:rPr lang="en-US" sz="28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software suite</a:t>
            </a:r>
          </a:p>
          <a:p>
            <a:pPr indent="-228600" algn="just">
              <a:lnSpc>
                <a:spcPct val="150000"/>
              </a:lnSpc>
              <a:buFont typeface="Arial"/>
              <a:buChar char="•"/>
            </a:pPr>
            <a:r>
              <a:rPr lang="en-US" sz="28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Jeff’s suite of programs</a:t>
            </a:r>
          </a:p>
          <a:p>
            <a:pPr indent="-228600" algn="just">
              <a:lnSpc>
                <a:spcPct val="150000"/>
              </a:lnSpc>
              <a:buFont typeface="Arial"/>
              <a:buChar char="•"/>
            </a:pPr>
            <a:r>
              <a:rPr lang="en-US" sz="28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  <a:r>
              <a:rPr lang="en-US" sz="2800" b="1" baseline="30000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rd</a:t>
            </a:r>
            <a:r>
              <a:rPr lang="en-US" sz="28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party QM packages</a:t>
            </a:r>
          </a:p>
          <a:p>
            <a:pPr indent="-228600" algn="just">
              <a:lnSpc>
                <a:spcPct val="150000"/>
              </a:lnSpc>
              <a:buFont typeface="Arial"/>
              <a:buChar char="•"/>
            </a:pPr>
            <a:r>
              <a:rPr lang="en-US" sz="2800" b="1" dirty="0" smtClean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Vast expertize in: </a:t>
            </a:r>
          </a:p>
          <a:p>
            <a:pPr lvl="2" indent="-228600" algn="just">
              <a:lnSpc>
                <a:spcPct val="150000"/>
              </a:lnSpc>
              <a:buFont typeface="Arial"/>
              <a:buChar char="•"/>
            </a:pPr>
            <a:r>
              <a:rPr lang="en-US" sz="2400" b="1" dirty="0" smtClean="0">
                <a:ln w="1905"/>
                <a:solidFill>
                  <a:schemeClr val="accent6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Theoretical chemistry (ICQMS)</a:t>
            </a:r>
          </a:p>
          <a:p>
            <a:pPr lvl="2" indent="-228600" algn="just">
              <a:lnSpc>
                <a:spcPct val="150000"/>
              </a:lnSpc>
              <a:buFont typeface="Arial"/>
              <a:buChar char="•"/>
            </a:pPr>
            <a:r>
              <a:rPr lang="en-US" sz="2400" b="1" dirty="0" smtClean="0">
                <a:ln w="1905"/>
                <a:solidFill>
                  <a:schemeClr val="accent6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Professional software development (</a:t>
            </a:r>
            <a:r>
              <a:rPr lang="en-US" sz="2400" b="1" i="1" dirty="0" err="1" smtClean="0">
                <a:ln w="1905"/>
                <a:solidFill>
                  <a:schemeClr val="accent6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Phenix</a:t>
            </a:r>
            <a:r>
              <a:rPr lang="en-US" sz="2400" b="1" dirty="0">
                <a:ln w="1905"/>
                <a:solidFill>
                  <a:schemeClr val="accent6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)</a:t>
            </a:r>
            <a:endParaRPr lang="en-US" sz="2400" b="1" dirty="0" smtClean="0">
              <a:ln w="1905"/>
              <a:solidFill>
                <a:schemeClr val="accent6">
                  <a:lumMod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lvl="2" indent="-228600" algn="just">
              <a:lnSpc>
                <a:spcPct val="150000"/>
              </a:lnSpc>
              <a:buFont typeface="Arial"/>
              <a:buChar char="•"/>
            </a:pPr>
            <a:r>
              <a:rPr lang="en-US" sz="2400" b="1" dirty="0" smtClean="0">
                <a:ln w="1905"/>
                <a:solidFill>
                  <a:schemeClr val="accent6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Crystallography for protein structure solution (</a:t>
            </a:r>
            <a:r>
              <a:rPr lang="en-US" sz="2400" b="1" i="1" dirty="0" err="1" smtClean="0">
                <a:ln w="1905"/>
                <a:solidFill>
                  <a:schemeClr val="accent6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Phenix</a:t>
            </a:r>
            <a:r>
              <a:rPr lang="en-US" sz="2400" b="1" dirty="0" smtClean="0">
                <a:ln w="1905"/>
                <a:solidFill>
                  <a:schemeClr val="accent6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81340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7437" y="-93010"/>
            <a:ext cx="9088658" cy="646331"/>
            <a:chOff x="55342" y="2815290"/>
            <a:chExt cx="9088658" cy="646331"/>
          </a:xfrm>
        </p:grpSpPr>
        <p:sp>
          <p:nvSpPr>
            <p:cNvPr id="7" name="Rectangle 6"/>
            <p:cNvSpPr/>
            <p:nvPr/>
          </p:nvSpPr>
          <p:spPr>
            <a:xfrm>
              <a:off x="55342" y="2904190"/>
              <a:ext cx="9088658" cy="552068"/>
            </a:xfrm>
            <a:prstGeom prst="rect">
              <a:avLst/>
            </a:prstGeom>
            <a:gradFill flip="none" rotWithShape="1">
              <a:gsLst>
                <a:gs pos="11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44880" y="2815290"/>
              <a:ext cx="8199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9063"/>
              <a:r>
                <a:rPr lang="en-US" sz="3600" b="1" i="1" dirty="0" err="1" smtClean="0">
                  <a:ln w="1905"/>
                  <a:solidFill>
                    <a:srgbClr val="254061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cs typeface="Wawati SC Regular"/>
                </a:rPr>
                <a:t>Phenix</a:t>
              </a:r>
              <a:r>
                <a:rPr lang="en-US" sz="3600" b="1" dirty="0" smtClean="0">
                  <a:ln w="1905"/>
                  <a:solidFill>
                    <a:srgbClr val="254061"/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cs typeface="Wawati SC Regular"/>
                </a:rPr>
                <a:t> – large scale collaboration</a:t>
              </a:r>
              <a:endParaRPr lang="en-US" sz="36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Wawati SC Regular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80" y="987576"/>
            <a:ext cx="8372272" cy="548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561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1027</Words>
  <Application>Microsoft Macintosh PowerPoint</Application>
  <PresentationFormat>On-screen Show (4:3)</PresentationFormat>
  <Paragraphs>248</Paragraphs>
  <Slides>29</Slides>
  <Notes>0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1" baseType="lpstr"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LBNL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Pavel Afonine</dc:creator>
  <cp:lastModifiedBy>Pavel Afonine</cp:lastModifiedBy>
  <cp:revision>39</cp:revision>
  <dcterms:created xsi:type="dcterms:W3CDTF">2016-03-24T10:21:44Z</dcterms:created>
  <dcterms:modified xsi:type="dcterms:W3CDTF">2016-03-25T00:46:16Z</dcterms:modified>
</cp:coreProperties>
</file>